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8" r:id="rId2"/>
    <p:sldId id="398" r:id="rId3"/>
    <p:sldId id="489" r:id="rId4"/>
    <p:sldId id="257" r:id="rId5"/>
    <p:sldId id="449" r:id="rId6"/>
    <p:sldId id="473" r:id="rId7"/>
    <p:sldId id="453" r:id="rId8"/>
    <p:sldId id="490" r:id="rId9"/>
    <p:sldId id="491" r:id="rId10"/>
    <p:sldId id="492" r:id="rId11"/>
    <p:sldId id="493" r:id="rId12"/>
    <p:sldId id="494" r:id="rId13"/>
    <p:sldId id="497" r:id="rId14"/>
    <p:sldId id="495" r:id="rId15"/>
    <p:sldId id="498" r:id="rId16"/>
    <p:sldId id="499" r:id="rId17"/>
    <p:sldId id="500" r:id="rId18"/>
    <p:sldId id="501" r:id="rId19"/>
    <p:sldId id="452" r:id="rId20"/>
    <p:sldId id="480" r:id="rId21"/>
    <p:sldId id="454" r:id="rId22"/>
    <p:sldId id="502" r:id="rId23"/>
    <p:sldId id="503" r:id="rId24"/>
    <p:sldId id="504" r:id="rId25"/>
    <p:sldId id="469" r:id="rId26"/>
    <p:sldId id="471" r:id="rId27"/>
    <p:sldId id="397" r:id="rId28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00"/>
    <a:srgbClr val="000099"/>
    <a:srgbClr val="000066"/>
    <a:srgbClr val="0000FF"/>
    <a:srgbClr val="25941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50083" autoAdjust="0"/>
  </p:normalViewPr>
  <p:slideViewPr>
    <p:cSldViewPr snapToGrid="0">
      <p:cViewPr varScale="1">
        <p:scale>
          <a:sx n="45" d="100"/>
          <a:sy n="45" d="100"/>
        </p:scale>
        <p:origin x="2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645084-60F4-3C47-BA78-27C107C2ACC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649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C0FCA0-89CD-D34B-A647-34A86A27B5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917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CBAD4DCA-C4F5-CC4D-AE90-2D7F657BFC3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3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6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8B548FE-66E9-BA4D-B641-DFA1F93E6F1F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13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0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3DDCC8D3-A56A-6A4B-8D75-766D9D089ADC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14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7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0881ACA5-34D1-0F4E-BFE8-C3913D8232F3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15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6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591DD21C-E281-4D4F-A8C9-C4B0FE17AEC6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16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6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3B9C10D-F92D-2A45-99C6-1DBC1C83FB4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17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24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6610C47F-55B3-AC42-9684-3A938B1243A4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18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41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5B14386A-3B2E-3E40-B23B-B4586D33F584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19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0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6BE1CBE0-3996-7841-B330-DFDCFEBA44A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21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68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BD00E56D-F08F-6A4E-9009-6B7014D10FB3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22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0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5817CC6-E7A9-164B-AA0B-5B36F924E384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23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1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1F20208-6BA7-B543-8F74-604C99957EF0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4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08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14929B6B-0BDF-D24B-8E58-0B2C44C81DAC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24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5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687AF64-5355-2D49-8BD3-583D60E43613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25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29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C2A9DC37-77DA-3049-B0F6-87B9210579E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26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33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6E2607A8-FF03-E849-92F5-0B0759CE622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27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8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170BCFE-2CD5-ED46-8451-429CB19E170C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5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5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A1CA83D-BB8B-FF49-AC03-B9A1CDF064E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7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7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8A28152A-1C4E-3348-B7AF-1751236308C8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8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6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4487F4DA-987E-E140-8AB8-6C381C64684B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9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4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88E85B9F-67A6-8146-9566-BCDC848FF7B8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10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2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3AC162BC-5BF5-1C4C-A265-5793BBA4E07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11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E479C1D-DA29-5941-BFE5-E3D2BDBA9DAB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12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5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7275" y="1343025"/>
            <a:ext cx="6400800" cy="8858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ctr">
              <a:spcBef>
                <a:spcPct val="50000"/>
              </a:spcBef>
              <a:defRPr sz="2600" b="1">
                <a:solidFill>
                  <a:srgbClr val="000099"/>
                </a:solidFill>
                <a:latin typeface="Verdana" pitchFamily="34" charset="0"/>
                <a:cs typeface="Arial Unicode MS" pitchFamily="34" charset="-128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2898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4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7988" y="82550"/>
            <a:ext cx="2100262" cy="65008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148388" cy="65008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5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02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3925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1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1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6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7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92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82550"/>
            <a:ext cx="778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750"/>
            <a:ext cx="8401050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grpSp>
        <p:nvGrpSpPr>
          <p:cNvPr id="1028" name="Group 42"/>
          <p:cNvGrpSpPr>
            <a:grpSpLocks/>
          </p:cNvGrpSpPr>
          <p:nvPr userDrawn="1"/>
        </p:nvGrpSpPr>
        <p:grpSpPr bwMode="auto">
          <a:xfrm>
            <a:off x="8543925" y="6510338"/>
            <a:ext cx="596900" cy="366712"/>
            <a:chOff x="5616" y="4041"/>
            <a:chExt cx="407" cy="231"/>
          </a:xfrm>
        </p:grpSpPr>
        <p:grpSp>
          <p:nvGrpSpPr>
            <p:cNvPr id="1030" name="Group 43"/>
            <p:cNvGrpSpPr>
              <a:grpSpLocks/>
            </p:cNvGrpSpPr>
            <p:nvPr/>
          </p:nvGrpSpPr>
          <p:grpSpPr bwMode="auto">
            <a:xfrm>
              <a:off x="5616" y="4061"/>
              <a:ext cx="407" cy="192"/>
              <a:chOff x="144" y="1440"/>
              <a:chExt cx="5521" cy="1417"/>
            </a:xfrm>
          </p:grpSpPr>
          <p:sp>
            <p:nvSpPr>
              <p:cNvPr id="1032" name="Rectangle 44"/>
              <p:cNvSpPr>
                <a:spLocks noChangeArrowheads="1"/>
              </p:cNvSpPr>
              <p:nvPr/>
            </p:nvSpPr>
            <p:spPr bwMode="ltGray">
              <a:xfrm>
                <a:off x="144" y="1440"/>
                <a:ext cx="5506" cy="141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33" name="Freeform 45"/>
              <p:cNvSpPr>
                <a:spLocks/>
              </p:cNvSpPr>
              <p:nvPr/>
            </p:nvSpPr>
            <p:spPr bwMode="ltGray">
              <a:xfrm>
                <a:off x="144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0 w 5507"/>
                  <a:gd name="T3" fmla="*/ 0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0" y="0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46"/>
              <p:cNvSpPr>
                <a:spLocks/>
              </p:cNvSpPr>
              <p:nvPr/>
            </p:nvSpPr>
            <p:spPr bwMode="ltGray">
              <a:xfrm>
                <a:off x="158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5506 w 5507"/>
                  <a:gd name="T3" fmla="*/ 1416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5506" y="1416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1" name="Text Box 47"/>
            <p:cNvSpPr txBox="1">
              <a:spLocks noChangeArrowheads="1"/>
            </p:cNvSpPr>
            <p:nvPr/>
          </p:nvSpPr>
          <p:spPr bwMode="auto">
            <a:xfrm>
              <a:off x="5638" y="4041"/>
              <a:ext cx="3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9pPr>
            </a:lstStyle>
            <a:p>
              <a:pPr algn="ctr"/>
              <a:fld id="{64ED5FAF-33E6-5549-AF73-CB647AC52E3D}" type="slidenum">
                <a:rPr lang="en-GB" altLang="fr-FR" sz="1800" b="1">
                  <a:solidFill>
                    <a:schemeClr val="accent2"/>
                  </a:solidFill>
                  <a:latin typeface="Arial" charset="0"/>
                </a:rPr>
                <a:pPr algn="ctr"/>
                <a:t>‹#›</a:t>
              </a:fld>
              <a:endParaRPr lang="en-GB" altLang="fr-FR" sz="18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48"/>
          <p:cNvSpPr>
            <a:spLocks noChangeArrowheads="1"/>
          </p:cNvSpPr>
          <p:nvPr userDrawn="1"/>
        </p:nvSpPr>
        <p:spPr bwMode="auto">
          <a:xfrm>
            <a:off x="3175" y="1588"/>
            <a:ext cx="9137650" cy="6842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2pPr>
      <a:lvl3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3pPr>
      <a:lvl4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4pPr>
      <a:lvl5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5pPr>
      <a:lvl6pPr marL="4572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6pPr>
      <a:lvl7pPr marL="9144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7pPr>
      <a:lvl8pPr marL="13716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8pPr>
      <a:lvl9pPr marL="18288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54013" y="461963"/>
            <a:ext cx="843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600" b="1" smtClean="0">
                <a:solidFill>
                  <a:srgbClr val="000099"/>
                </a:solidFill>
                <a:latin typeface="Verdana" charset="0"/>
              </a:rPr>
              <a:t>Analyse structurelle du mécanisme de mise en tension d’une cordeuse de raquettes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1257300" y="1565275"/>
          <a:ext cx="6384925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3" imgW="3695700" imgH="2362200" progId="Word.Picture.8">
                  <p:embed/>
                </p:oleObj>
              </mc:Choice>
              <mc:Fallback>
                <p:oleObj name="Picture" r:id="rId3" imgW="3695700" imgH="23622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565275"/>
                        <a:ext cx="6384925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125788" y="2130425"/>
            <a:ext cx="1241425" cy="8191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437063" y="2130425"/>
            <a:ext cx="1365250" cy="8191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829300" y="2130425"/>
            <a:ext cx="1460500" cy="8191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683125" y="1311275"/>
            <a:ext cx="3001963" cy="8191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36575" y="5110163"/>
            <a:ext cx="8183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4668838" y="1311275"/>
            <a:ext cx="2960687" cy="8191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290513" y="3089275"/>
          <a:ext cx="820737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Picture" r:id="rId6" imgW="5397500" imgH="2362200" progId="Word.Picture.8">
                  <p:embed/>
                </p:oleObj>
              </mc:Choice>
              <mc:Fallback>
                <p:oleObj name="Picture" r:id="rId6" imgW="5397500" imgH="23622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089275"/>
                        <a:ext cx="8207375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116138" y="3241675"/>
            <a:ext cx="44735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Expliquer sur cette diapo le principe du système poussoir/ressort/chariot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03250" y="3206750"/>
            <a:ext cx="2239963" cy="106203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/>
        </p:nvGraphicFramePr>
        <p:xfrm>
          <a:off x="504825" y="452438"/>
          <a:ext cx="7656513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Picture" r:id="rId4" imgW="5943600" imgH="2895600" progId="Word.Picture.8">
                  <p:embed/>
                </p:oleObj>
              </mc:Choice>
              <mc:Fallback>
                <p:oleObj name="Picture" r:id="rId4" imgW="5943600" imgH="28956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504825" y="452438"/>
                        <a:ext cx="7656513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36575" y="4276725"/>
            <a:ext cx="7740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36575" y="5273675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4"/>
          <p:cNvGraphicFramePr>
            <a:graphicFrameLocks noChangeAspect="1"/>
          </p:cNvGraphicFramePr>
          <p:nvPr/>
        </p:nvGraphicFramePr>
        <p:xfrm>
          <a:off x="504825" y="452438"/>
          <a:ext cx="7656513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Picture" r:id="rId4" imgW="5943600" imgH="2895600" progId="Word.Picture.8">
                  <p:embed/>
                </p:oleObj>
              </mc:Choice>
              <mc:Fallback>
                <p:oleObj name="Picture" r:id="rId4" imgW="5943600" imgH="28956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504825" y="452438"/>
                        <a:ext cx="7656513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17538" y="2211388"/>
            <a:ext cx="3032125" cy="106203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6575" y="4276725"/>
            <a:ext cx="7740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6575" y="5273675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/>
          <p:cNvGraphicFramePr>
            <a:graphicFrameLocks noChangeAspect="1"/>
          </p:cNvGraphicFramePr>
          <p:nvPr/>
        </p:nvGraphicFramePr>
        <p:xfrm>
          <a:off x="504825" y="452438"/>
          <a:ext cx="7656513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Picture" r:id="rId4" imgW="5943600" imgH="2895600" progId="Word.Picture.8">
                  <p:embed/>
                </p:oleObj>
              </mc:Choice>
              <mc:Fallback>
                <p:oleObj name="Picture" r:id="rId4" imgW="5943600" imgH="28956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504825" y="452438"/>
                        <a:ext cx="7656513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16338" y="1774825"/>
            <a:ext cx="2173287" cy="1308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857500" y="3152775"/>
            <a:ext cx="876300" cy="97948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36575" y="423545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92100" y="5137150"/>
            <a:ext cx="8120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2 blocs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Encadrés 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2"/>
          <p:cNvGraphicFramePr>
            <a:graphicFrameLocks noChangeAspect="1"/>
          </p:cNvGraphicFramePr>
          <p:nvPr/>
        </p:nvGraphicFramePr>
        <p:xfrm>
          <a:off x="504825" y="452438"/>
          <a:ext cx="7656513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Picture" r:id="rId4" imgW="5943600" imgH="2895600" progId="Word.Picture.8">
                  <p:embed/>
                </p:oleObj>
              </mc:Choice>
              <mc:Fallback>
                <p:oleObj name="Picture" r:id="rId4" imgW="5943600" imgH="28956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504825" y="452438"/>
                        <a:ext cx="7656513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421313" y="1200150"/>
            <a:ext cx="3032125" cy="106203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6575" y="4276725"/>
            <a:ext cx="7740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6575" y="5273675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292100" y="5014913"/>
            <a:ext cx="8120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2 blocs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Encadrés en rouge)</a:t>
            </a: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315913" y="490538"/>
            <a:ext cx="3468687" cy="17589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graphicFrame>
        <p:nvGraphicFramePr>
          <p:cNvPr id="37893" name="Object 13"/>
          <p:cNvGraphicFramePr>
            <a:graphicFrameLocks noChangeAspect="1"/>
          </p:cNvGraphicFramePr>
          <p:nvPr/>
        </p:nvGraphicFramePr>
        <p:xfrm>
          <a:off x="504825" y="452438"/>
          <a:ext cx="7656513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Picture" r:id="rId4" imgW="5943600" imgH="2895600" progId="Word.Picture.8">
                  <p:embed/>
                </p:oleObj>
              </mc:Choice>
              <mc:Fallback>
                <p:oleObj name="Picture" r:id="rId4" imgW="5943600" imgH="289560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504825" y="452438"/>
                        <a:ext cx="7656513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 smtClean="0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1325" y="4113213"/>
            <a:ext cx="8388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Note : Les commentaires en rouge dans tout le diaporama sont les consignes à respecter et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doivent être évidemment supprimés par la suite pour la restitution orale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 smtClean="0">
              <a:solidFill>
                <a:schemeClr val="hlink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Vérification du critère de précision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280988" y="1912938"/>
            <a:ext cx="88630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Expliquer le protocole expérimental réalisé ainsi que les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différentes conditions de réglage et de travail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(Par ailleurs une répétition de 3 essais est minimale)</a:t>
            </a:r>
          </a:p>
          <a:p>
            <a:pPr eaLnBrk="1" hangingPunct="1">
              <a:defRPr/>
            </a:pPr>
            <a:endParaRPr lang="fr-FR" altLang="fr-FR" i="1" smtClean="0">
              <a:solidFill>
                <a:srgbClr val="FF0000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Vérification du critère de précision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255713" y="3052763"/>
            <a:ext cx="7258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l’erreur de précision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Essai n°1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Vérification du critère de précision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55713" y="3052763"/>
            <a:ext cx="7258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l’erreur de précision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Essai n°2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Vérification du critère de précision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Essai n°3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255713" y="3052763"/>
            <a:ext cx="7258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l’erreur de précision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Expérience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85750" y="2257425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(justesse) :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85750" y="3894138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(fidélité) :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89038" y="2743200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1093788" y="4325938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4741863" y="3894138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de précision :</a:t>
            </a:r>
          </a:p>
        </p:txBody>
      </p:sp>
      <p:sp>
        <p:nvSpPr>
          <p:cNvPr id="27658" name="Rectangle 18"/>
          <p:cNvSpPr>
            <a:spLocks noChangeArrowheads="1"/>
          </p:cNvSpPr>
          <p:nvPr/>
        </p:nvSpPr>
        <p:spPr bwMode="auto">
          <a:xfrm>
            <a:off x="5549900" y="4325938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7659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Cahier des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Ecart en % entre performances obtenues et performances attendues + conclusion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285750" y="22637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de précision :</a:t>
            </a:r>
          </a:p>
        </p:txBody>
      </p:sp>
      <p:sp>
        <p:nvSpPr>
          <p:cNvPr id="28677" name="Rectangle 18"/>
          <p:cNvSpPr>
            <a:spLocks noChangeArrowheads="1"/>
          </p:cNvSpPr>
          <p:nvPr/>
        </p:nvSpPr>
        <p:spPr bwMode="auto">
          <a:xfrm>
            <a:off x="3549650" y="2081213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8678" name="Rectangle 22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graphicFrame>
        <p:nvGraphicFramePr>
          <p:cNvPr id="51206" name="Object 21"/>
          <p:cNvGraphicFramePr>
            <a:graphicFrameLocks noChangeAspect="1"/>
          </p:cNvGraphicFramePr>
          <p:nvPr/>
        </p:nvGraphicFramePr>
        <p:xfrm>
          <a:off x="676275" y="3138488"/>
          <a:ext cx="7943850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Picture" r:id="rId4" imgW="5054600" imgH="2362200" progId="Word.Picture.8">
                  <p:embed/>
                </p:oleObj>
              </mc:Choice>
              <mc:Fallback>
                <p:oleObj name="Picture" r:id="rId4" imgW="5054600" imgH="236220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138488"/>
                        <a:ext cx="7943850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60400" y="1892300"/>
            <a:ext cx="77533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3000" b="1" smtClean="0">
                <a:solidFill>
                  <a:srgbClr val="000099"/>
                </a:solidFill>
                <a:latin typeface="Verdana" charset="0"/>
              </a:rPr>
              <a:t>FIN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fr-FR" altLang="fr-FR" sz="3000" b="1" smtClean="0">
              <a:solidFill>
                <a:srgbClr val="000099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590550" y="1616075"/>
            <a:ext cx="855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avec une portion de votre raquette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cordée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536575" y="3117850"/>
            <a:ext cx="7699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Expliquer séquentiellement comment on procède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 pour arriver à corder une raquette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8788" y="82550"/>
            <a:ext cx="7781925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graphicFrame>
        <p:nvGraphicFramePr>
          <p:cNvPr id="8194" name="Object 23"/>
          <p:cNvGraphicFramePr>
            <a:graphicFrameLocks noChangeAspect="1"/>
          </p:cNvGraphicFramePr>
          <p:nvPr>
            <p:ph idx="1"/>
          </p:nvPr>
        </p:nvGraphicFramePr>
        <p:xfrm>
          <a:off x="85725" y="4384675"/>
          <a:ext cx="3697288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Picture" r:id="rId4" imgW="3695700" imgH="2362200" progId="Word.Picture.8">
                  <p:embed/>
                </p:oleObj>
              </mc:Choice>
              <mc:Fallback>
                <p:oleObj name="Picture" r:id="rId4" imgW="3695700" imgH="2362200" progId="Word.Pictur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4384675"/>
                        <a:ext cx="3697288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Freeform 25"/>
          <p:cNvSpPr>
            <a:spLocks/>
          </p:cNvSpPr>
          <p:nvPr/>
        </p:nvSpPr>
        <p:spPr bwMode="auto">
          <a:xfrm>
            <a:off x="1808163" y="5067300"/>
            <a:ext cx="1747837" cy="1404938"/>
          </a:xfrm>
          <a:custGeom>
            <a:avLst/>
            <a:gdLst>
              <a:gd name="T0" fmla="*/ 2147483646 w 1101"/>
              <a:gd name="T1" fmla="*/ 2147483646 h 885"/>
              <a:gd name="T2" fmla="*/ 2147483646 w 1101"/>
              <a:gd name="T3" fmla="*/ 2147483646 h 885"/>
              <a:gd name="T4" fmla="*/ 2147483646 w 1101"/>
              <a:gd name="T5" fmla="*/ 0 h 885"/>
              <a:gd name="T6" fmla="*/ 2147483646 w 1101"/>
              <a:gd name="T7" fmla="*/ 2147483646 h 885"/>
              <a:gd name="T8" fmla="*/ 2147483646 w 1101"/>
              <a:gd name="T9" fmla="*/ 2147483646 h 885"/>
              <a:gd name="T10" fmla="*/ 0 w 1101"/>
              <a:gd name="T11" fmla="*/ 2147483646 h 885"/>
              <a:gd name="T12" fmla="*/ 2147483646 w 1101"/>
              <a:gd name="T13" fmla="*/ 2147483646 h 885"/>
              <a:gd name="T14" fmla="*/ 2147483646 w 1101"/>
              <a:gd name="T15" fmla="*/ 2147483646 h 885"/>
              <a:gd name="T16" fmla="*/ 2147483646 w 1101"/>
              <a:gd name="T17" fmla="*/ 2147483646 h 885"/>
              <a:gd name="T18" fmla="*/ 2147483646 w 1101"/>
              <a:gd name="T19" fmla="*/ 2147483646 h 8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01" h="885">
                <a:moveTo>
                  <a:pt x="688" y="275"/>
                </a:moveTo>
                <a:lnTo>
                  <a:pt x="705" y="86"/>
                </a:lnTo>
                <a:lnTo>
                  <a:pt x="318" y="0"/>
                </a:lnTo>
                <a:lnTo>
                  <a:pt x="267" y="206"/>
                </a:lnTo>
                <a:lnTo>
                  <a:pt x="78" y="292"/>
                </a:lnTo>
                <a:lnTo>
                  <a:pt x="0" y="576"/>
                </a:lnTo>
                <a:lnTo>
                  <a:pt x="929" y="885"/>
                </a:lnTo>
                <a:lnTo>
                  <a:pt x="1101" y="559"/>
                </a:lnTo>
                <a:lnTo>
                  <a:pt x="671" y="369"/>
                </a:lnTo>
                <a:lnTo>
                  <a:pt x="688" y="275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196" name="Picture 26" descr="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571500"/>
            <a:ext cx="49847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7"/>
          <p:cNvSpPr>
            <a:spLocks noChangeArrowheads="1"/>
          </p:cNvSpPr>
          <p:nvPr/>
        </p:nvSpPr>
        <p:spPr bwMode="auto">
          <a:xfrm>
            <a:off x="3495675" y="546100"/>
            <a:ext cx="5457825" cy="4710113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6151" name="Line 28"/>
          <p:cNvSpPr>
            <a:spLocks noChangeShapeType="1"/>
          </p:cNvSpPr>
          <p:nvPr/>
        </p:nvSpPr>
        <p:spPr bwMode="auto">
          <a:xfrm flipV="1">
            <a:off x="3330575" y="5295900"/>
            <a:ext cx="5635625" cy="118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  <p:sp>
        <p:nvSpPr>
          <p:cNvPr id="6152" name="Line 29"/>
          <p:cNvSpPr>
            <a:spLocks noChangeShapeType="1"/>
          </p:cNvSpPr>
          <p:nvPr/>
        </p:nvSpPr>
        <p:spPr bwMode="auto">
          <a:xfrm flipV="1">
            <a:off x="1897063" y="574675"/>
            <a:ext cx="1554162" cy="495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2308225" y="688975"/>
          <a:ext cx="3960813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icture" r:id="rId4" imgW="6134100" imgH="3898900" progId="Word.Picture.8">
                  <p:embed/>
                </p:oleObj>
              </mc:Choice>
              <mc:Fallback>
                <p:oleObj name="Picture" r:id="rId4" imgW="6134100" imgH="38989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688975"/>
                        <a:ext cx="3960813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111500" y="2373313"/>
            <a:ext cx="2087563" cy="73818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67113"/>
            <a:ext cx="8964612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3. Validation expérimentale de performances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13314" name="Object 17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9222" name="Rectangle 21"/>
          <p:cNvSpPr>
            <a:spLocks noChangeArrowheads="1"/>
          </p:cNvSpPr>
          <p:nvPr/>
        </p:nvSpPr>
        <p:spPr bwMode="auto">
          <a:xfrm>
            <a:off x="7874000" y="655638"/>
            <a:ext cx="1270000" cy="24574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58800" y="2157413"/>
            <a:ext cx="1350963" cy="75088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42863" y="444500"/>
          <a:ext cx="91440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icture" r:id="rId4" imgW="9004300" imgH="2628900" progId="Word.Picture.8">
                  <p:embed/>
                </p:oleObj>
              </mc:Choice>
              <mc:Fallback>
                <p:oleObj name="Picture" r:id="rId4" imgW="9004300" imgH="2628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444500"/>
                        <a:ext cx="91440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855788" y="1898650"/>
            <a:ext cx="1350962" cy="10096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a">
  <a:themeElements>
    <a:clrScheme name="in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a">
      <a:majorFont>
        <a:latin typeface="Verdana"/>
        <a:ea typeface=""/>
        <a:cs typeface=""/>
      </a:majorFont>
      <a:minorFont>
        <a:latin typeface="Arial Unicode MS"/>
        <a:ea typeface="Arial Unicode MS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878</Words>
  <Application>Microsoft Macintosh PowerPoint</Application>
  <PresentationFormat>Présentation à l'écran (4:3)</PresentationFormat>
  <Paragraphs>136</Paragraphs>
  <Slides>27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Times New Roman</vt:lpstr>
      <vt:lpstr>Arial Unicode MS</vt:lpstr>
      <vt:lpstr>Arial</vt:lpstr>
      <vt:lpstr>Verdana</vt:lpstr>
      <vt:lpstr>insa</vt:lpstr>
      <vt:lpstr>Microsoft Word Picture</vt:lpstr>
      <vt:lpstr>Présentation PowerPoint</vt:lpstr>
      <vt:lpstr>Présentation PowerPoint</vt:lpstr>
      <vt:lpstr>1. Présentation générale du système </vt:lpstr>
      <vt:lpstr>1. Présentation générale du système </vt:lpstr>
      <vt:lpstr>1. Présentation générale du système </vt:lpstr>
      <vt:lpstr>Présentation PowerPoint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Présentation PowerPoint</vt:lpstr>
      <vt:lpstr>2. Vérification du critère de précision</vt:lpstr>
      <vt:lpstr>2. Vérification du critère de précision</vt:lpstr>
      <vt:lpstr>2. Vérification du critère de précision</vt:lpstr>
      <vt:lpstr>2. Vérification du critère de précision</vt:lpstr>
      <vt:lpstr>2. Vérification du critère de précision</vt:lpstr>
      <vt:lpstr>2. Vérification du critère de précision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Daidie</dc:creator>
  <cp:lastModifiedBy>Utilisateur de Microsoft Office</cp:lastModifiedBy>
  <cp:revision>353</cp:revision>
  <dcterms:created xsi:type="dcterms:W3CDTF">2006-02-21T08:40:26Z</dcterms:created>
  <dcterms:modified xsi:type="dcterms:W3CDTF">2020-09-11T06:33:53Z</dcterms:modified>
</cp:coreProperties>
</file>