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48" r:id="rId2"/>
    <p:sldId id="398" r:id="rId3"/>
    <p:sldId id="257" r:id="rId4"/>
    <p:sldId id="450" r:id="rId5"/>
    <p:sldId id="449" r:id="rId6"/>
    <p:sldId id="473" r:id="rId7"/>
    <p:sldId id="500" r:id="rId8"/>
    <p:sldId id="513" r:id="rId9"/>
    <p:sldId id="514" r:id="rId10"/>
    <p:sldId id="515" r:id="rId11"/>
    <p:sldId id="516" r:id="rId12"/>
    <p:sldId id="452" r:id="rId13"/>
    <p:sldId id="517" r:id="rId14"/>
    <p:sldId id="518" r:id="rId15"/>
    <p:sldId id="519" r:id="rId16"/>
    <p:sldId id="520" r:id="rId17"/>
    <p:sldId id="480" r:id="rId18"/>
    <p:sldId id="454" r:id="rId19"/>
    <p:sldId id="507" r:id="rId20"/>
    <p:sldId id="510" r:id="rId21"/>
    <p:sldId id="509" r:id="rId22"/>
    <p:sldId id="455" r:id="rId23"/>
    <p:sldId id="468" r:id="rId24"/>
    <p:sldId id="511" r:id="rId25"/>
    <p:sldId id="512" r:id="rId26"/>
    <p:sldId id="469" r:id="rId27"/>
    <p:sldId id="471" r:id="rId28"/>
    <p:sldId id="397" r:id="rId29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CC3300"/>
    <a:srgbClr val="000099"/>
    <a:srgbClr val="000066"/>
    <a:srgbClr val="25941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50083" autoAdjust="0"/>
  </p:normalViewPr>
  <p:slideViewPr>
    <p:cSldViewPr snapToGrid="0">
      <p:cViewPr varScale="1">
        <p:scale>
          <a:sx n="45" d="100"/>
          <a:sy n="45" d="100"/>
        </p:scale>
        <p:origin x="2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1843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230B0E-EF45-4B46-9E6D-A1C825F78AC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825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1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922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922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0EFA3A-4365-124B-B30B-43746648963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540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BFC8970-05B4-4149-BBD8-DDE0E51C5423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4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224BFF4-3D6D-E449-A8EA-315B137FA9C0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2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95CFCF-097B-A945-AC33-5BBC714CAA7E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8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C316A30-42D5-A643-AD4C-E383E295551A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EEE527C-0C8C-274D-A603-C0046CC9D655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78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7184DE6-5E1E-5146-A8E0-0AFF99FC65FA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2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647C18E-0017-8041-836E-01B11808EC9D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9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E9D6D6A-E096-F14C-9B92-4044219C027B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8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C60601-1C87-D749-BAC1-83B986C3A5E0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21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1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326EB39-34D1-294F-9B3A-69C536DD34A7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33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548B6F5-410E-ED4A-A172-87FA99DCCFC0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23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FB8021A-D90C-A14D-8BE3-6A534426F42B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16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A71A38F-BD95-BB47-89CB-EBC5F37C9533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24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91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26AAA91-F66F-9D4A-A9DB-A02D48A33060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25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1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2B66F98-828A-6045-BA8B-8FF905FB6165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26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68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62BB8C9F-4D46-8347-AEB3-5AECB50BF4B4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27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23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C314ADE-0960-9445-9DD6-999B250A50FE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28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1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03C5A73-9996-1343-8B44-838300E3D04A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5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E655D77-FDFB-6C45-9D65-801D3C5CAA74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9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A05CA48-0FA0-5F49-B654-B90A8E9C984F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5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3C70663-273E-6941-94EE-B686D6E9238E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3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B689917-C5F0-8E46-8E4E-F278EA0DE8A1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4F42954-EC05-C64F-BA2F-FB4D5BF225C4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6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8A7444A-1246-464C-9C84-D7AFFDA42390}" type="slidenum">
              <a:rPr lang="fr-FR" altLang="fr-FR">
                <a:ea typeface="Arial Unicode MS" charset="0"/>
                <a:cs typeface="Arial Unicode MS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ea typeface="Arial Unicode MS" charset="0"/>
              <a:cs typeface="Arial Unicode M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6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0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57275" y="1343025"/>
            <a:ext cx="6400800" cy="8858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ctr">
              <a:spcBef>
                <a:spcPct val="50000"/>
              </a:spcBef>
              <a:defRPr sz="2600" b="1">
                <a:solidFill>
                  <a:srgbClr val="000099"/>
                </a:solidFill>
                <a:latin typeface="Verdana" pitchFamily="34" charset="0"/>
                <a:cs typeface="Arial Unicode MS" pitchFamily="34" charset="-128"/>
              </a:defRPr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118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67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7988" y="82550"/>
            <a:ext cx="2100262" cy="6500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148388" cy="6500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604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97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266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3925" y="1047750"/>
            <a:ext cx="4124325" cy="553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05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731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36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99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556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168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82550"/>
            <a:ext cx="778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7750"/>
            <a:ext cx="8401050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grpSp>
        <p:nvGrpSpPr>
          <p:cNvPr id="1028" name="Group 42"/>
          <p:cNvGrpSpPr>
            <a:grpSpLocks/>
          </p:cNvGrpSpPr>
          <p:nvPr userDrawn="1"/>
        </p:nvGrpSpPr>
        <p:grpSpPr bwMode="auto">
          <a:xfrm>
            <a:off x="8543925" y="6510338"/>
            <a:ext cx="596900" cy="366712"/>
            <a:chOff x="5616" y="4041"/>
            <a:chExt cx="407" cy="231"/>
          </a:xfrm>
        </p:grpSpPr>
        <p:grpSp>
          <p:nvGrpSpPr>
            <p:cNvPr id="1030" name="Group 43"/>
            <p:cNvGrpSpPr>
              <a:grpSpLocks/>
            </p:cNvGrpSpPr>
            <p:nvPr/>
          </p:nvGrpSpPr>
          <p:grpSpPr bwMode="auto">
            <a:xfrm>
              <a:off x="5616" y="4061"/>
              <a:ext cx="407" cy="192"/>
              <a:chOff x="144" y="1440"/>
              <a:chExt cx="5521" cy="1417"/>
            </a:xfrm>
          </p:grpSpPr>
          <p:sp>
            <p:nvSpPr>
              <p:cNvPr id="1032" name="Rectangle 44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44" y="1440"/>
                <a:ext cx="5506" cy="1417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33" name="Freeform 45"/>
              <p:cNvSpPr>
                <a:spLocks/>
              </p:cNvSpPr>
              <p:nvPr/>
            </p:nvSpPr>
            <p:spPr bwMode="ltGray">
              <a:xfrm>
                <a:off x="144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0 w 5507"/>
                  <a:gd name="T3" fmla="*/ 0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0" y="0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4" name="Freeform 46"/>
              <p:cNvSpPr>
                <a:spLocks/>
              </p:cNvSpPr>
              <p:nvPr/>
            </p:nvSpPr>
            <p:spPr bwMode="ltGray">
              <a:xfrm>
                <a:off x="158" y="1440"/>
                <a:ext cx="5507" cy="1417"/>
              </a:xfrm>
              <a:custGeom>
                <a:avLst/>
                <a:gdLst>
                  <a:gd name="T0" fmla="*/ 5506 w 5507"/>
                  <a:gd name="T1" fmla="*/ 0 h 1417"/>
                  <a:gd name="T2" fmla="*/ 5506 w 5507"/>
                  <a:gd name="T3" fmla="*/ 1416 h 1417"/>
                  <a:gd name="T4" fmla="*/ 0 w 5507"/>
                  <a:gd name="T5" fmla="*/ 1416 h 14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07" h="1417">
                    <a:moveTo>
                      <a:pt x="5506" y="0"/>
                    </a:moveTo>
                    <a:lnTo>
                      <a:pt x="5506" y="1416"/>
                    </a:lnTo>
                    <a:lnTo>
                      <a:pt x="0" y="141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31" name="Text Box 47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" y="4041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 Unicode MS" charset="0"/>
                  <a:cs typeface="Arial Unicode MS" charset="0"/>
                </a:defRPr>
              </a:lvl9pPr>
            </a:lstStyle>
            <a:p>
              <a:pPr algn="ctr"/>
              <a:fld id="{5B2A1F32-B803-1F40-9F02-D0E70216A244}" type="slidenum">
                <a:rPr lang="en-GB" altLang="fr-FR" sz="1800" b="1">
                  <a:solidFill>
                    <a:schemeClr val="accent2"/>
                  </a:solidFill>
                  <a:latin typeface="Arial" charset="0"/>
                </a:rPr>
                <a:pPr algn="ctr"/>
                <a:t>‹#›</a:t>
              </a:fld>
              <a:endParaRPr lang="en-GB" altLang="fr-FR" sz="18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4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3175" y="1588"/>
            <a:ext cx="9137650" cy="6842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2pPr>
      <a:lvl3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3pPr>
      <a:lvl4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4pPr>
      <a:lvl5pPr algn="ctr" rtl="0" eaLnBrk="0" fontAlgn="base" hangingPunct="0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5pPr>
      <a:lvl6pPr marL="4572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6pPr>
      <a:lvl7pPr marL="9144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7pPr>
      <a:lvl8pPr marL="13716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8pPr>
      <a:lvl9pPr marL="1828800" algn="ctr" rtl="0" fontAlgn="base">
        <a:spcBef>
          <a:spcPct val="50000"/>
        </a:spcBef>
        <a:spcAft>
          <a:spcPct val="0"/>
        </a:spcAft>
        <a:defRPr sz="2400" b="1">
          <a:solidFill>
            <a:srgbClr val="25941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79450" y="461963"/>
            <a:ext cx="77533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600" b="1" smtClean="0">
                <a:solidFill>
                  <a:srgbClr val="000099"/>
                </a:solidFill>
                <a:latin typeface="Verdana" charset="0"/>
              </a:rPr>
              <a:t>Analyse structurelle de l’axe Control’X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pic>
        <p:nvPicPr>
          <p:cNvPr id="4099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081338"/>
            <a:ext cx="5067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954088"/>
            <a:ext cx="40957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4019550" y="1393825"/>
            <a:ext cx="1701800" cy="1054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grpSp>
        <p:nvGrpSpPr>
          <p:cNvPr id="19461" name="Groupe 11"/>
          <p:cNvGrpSpPr>
            <a:grpSpLocks/>
          </p:cNvGrpSpPr>
          <p:nvPr/>
        </p:nvGrpSpPr>
        <p:grpSpPr bwMode="auto">
          <a:xfrm>
            <a:off x="533400" y="436563"/>
            <a:ext cx="10355263" cy="4673600"/>
            <a:chOff x="534019" y="436563"/>
            <a:chExt cx="10354805" cy="4673599"/>
          </a:xfrm>
        </p:grpSpPr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1745228" y="539750"/>
              <a:ext cx="914359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endParaRPr lang="fr-FR" altLang="fr-FR" sz="2400" smtClean="0">
                <a:latin typeface="Times New Roman" charset="0"/>
              </a:endParaRPr>
            </a:p>
          </p:txBody>
        </p:sp>
        <p:graphicFrame>
          <p:nvGraphicFramePr>
            <p:cNvPr id="19463" name="Objet 10"/>
            <p:cNvGraphicFramePr>
              <a:graphicFrameLocks noChangeAspect="1"/>
            </p:cNvGraphicFramePr>
            <p:nvPr/>
          </p:nvGraphicFramePr>
          <p:xfrm>
            <a:off x="534019" y="436563"/>
            <a:ext cx="8075961" cy="467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Picture" r:id="rId4" imgW="5491655" imgH="3168869" progId="Word.Picture.8">
                    <p:embed/>
                  </p:oleObj>
                </mc:Choice>
                <mc:Fallback>
                  <p:oleObj name="Picture" r:id="rId4" imgW="5491655" imgH="3168869" progId="Word.Picture.8">
                    <p:embed/>
                    <p:pic>
                      <p:nvPicPr>
                        <p:cNvPr id="0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19" y="436563"/>
                          <a:ext cx="8075961" cy="467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5678488" y="1243013"/>
            <a:ext cx="1701800" cy="1054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grpSp>
        <p:nvGrpSpPr>
          <p:cNvPr id="21509" name="Groupe 11"/>
          <p:cNvGrpSpPr>
            <a:grpSpLocks/>
          </p:cNvGrpSpPr>
          <p:nvPr/>
        </p:nvGrpSpPr>
        <p:grpSpPr bwMode="auto">
          <a:xfrm>
            <a:off x="533400" y="261938"/>
            <a:ext cx="10355263" cy="4673600"/>
            <a:chOff x="534019" y="261939"/>
            <a:chExt cx="10354805" cy="4673599"/>
          </a:xfrm>
        </p:grpSpPr>
        <p:graphicFrame>
          <p:nvGraphicFramePr>
            <p:cNvPr id="21510" name="Objet 10"/>
            <p:cNvGraphicFramePr>
              <a:graphicFrameLocks noChangeAspect="1"/>
            </p:cNvGraphicFramePr>
            <p:nvPr/>
          </p:nvGraphicFramePr>
          <p:xfrm>
            <a:off x="534019" y="261939"/>
            <a:ext cx="8075961" cy="467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Picture" r:id="rId4" imgW="5491655" imgH="3168869" progId="Word.Picture.8">
                    <p:embed/>
                  </p:oleObj>
                </mc:Choice>
                <mc:Fallback>
                  <p:oleObj name="Picture" r:id="rId4" imgW="5491655" imgH="3168869" progId="Word.Picture.8">
                    <p:embed/>
                    <p:pic>
                      <p:nvPicPr>
                        <p:cNvPr id="0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19" y="261939"/>
                          <a:ext cx="8075961" cy="467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1745228" y="539751"/>
              <a:ext cx="914359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endParaRPr lang="fr-FR" altLang="fr-FR" sz="2400" smtClean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58838"/>
            <a:ext cx="78311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(ici le bloc encadrés en rouge)</a:t>
            </a:r>
          </a:p>
        </p:txBody>
      </p: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1398588" y="1541463"/>
            <a:ext cx="1633537" cy="123983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58838"/>
            <a:ext cx="78311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(ici le bloc encadrés en rouge)</a:t>
            </a: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1352550" y="2705100"/>
            <a:ext cx="1633538" cy="1239838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58838"/>
            <a:ext cx="78311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(ici le bloc encadrés en rouge)</a:t>
            </a:r>
          </a:p>
        </p:txBody>
      </p:sp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2911475" y="2157413"/>
            <a:ext cx="1212850" cy="1192212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58838"/>
            <a:ext cx="78311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(ici le bloc encadrés en rouge)</a:t>
            </a:r>
          </a:p>
        </p:txBody>
      </p:sp>
      <p:sp>
        <p:nvSpPr>
          <p:cNvPr id="30726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4057650" y="2157413"/>
            <a:ext cx="1633538" cy="123983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858838"/>
            <a:ext cx="78311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536575" y="4113213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CI</a:t>
            </a: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149225" y="5014913"/>
            <a:ext cx="9061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CI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(ici le bloc encadrés en rouge)</a:t>
            </a:r>
          </a:p>
        </p:txBody>
      </p:sp>
      <p:sp>
        <p:nvSpPr>
          <p:cNvPr id="32774" name="Rectangle 1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5616575" y="1538288"/>
            <a:ext cx="1633538" cy="1239837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 smtClean="0">
              <a:solidFill>
                <a:schemeClr val="hlink"/>
              </a:solidFill>
              <a:latin typeface="Verdana" charset="0"/>
            </a:endParaRPr>
          </a:p>
        </p:txBody>
      </p:sp>
      <p:pic>
        <p:nvPicPr>
          <p:cNvPr id="3379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578225"/>
            <a:ext cx="8489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3.1 Vérification du critère « </a:t>
            </a:r>
            <a:r>
              <a:rPr lang="fr-FR" altLang="fr-FR" dirty="0" smtClean="0"/>
              <a:t>Cadence</a:t>
            </a:r>
            <a:r>
              <a:rPr lang="fr-FR" altLang="fr-FR" dirty="0"/>
              <a:t> »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1979613" y="1312863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dirty="0" smtClean="0">
                <a:latin typeface="Verdana" charset="0"/>
              </a:rPr>
              <a:t>Réglage du système pour ce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3.1 Vérification du critère « </a:t>
            </a:r>
            <a:r>
              <a:rPr lang="fr-FR" altLang="fr-FR" dirty="0" smtClean="0"/>
              <a:t>Cadence</a:t>
            </a:r>
            <a:r>
              <a:rPr lang="fr-FR" altLang="fr-FR" dirty="0"/>
              <a:t> »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077913" y="2725738"/>
            <a:ext cx="72580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capture d’écran des courbes :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 déplacement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 vitesse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3. Validation expérimentale de performances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altLang="fr-FR" sz="2400" b="1" dirty="0" smtClean="0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41325" y="4113213"/>
            <a:ext cx="8388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Note : Les commentaires en rouge dans tout le diaporama sont les consignes à respecter et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doivent être évidemment supprimés par la suite pour la restitution orale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3.1 Vérification du critère « </a:t>
            </a:r>
            <a:r>
              <a:rPr lang="fr-FR" altLang="fr-FR" dirty="0" smtClean="0"/>
              <a:t>Cadence</a:t>
            </a:r>
            <a:r>
              <a:rPr lang="fr-FR" altLang="fr-FR" dirty="0"/>
              <a:t> »</a:t>
            </a: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077913" y="2725738"/>
            <a:ext cx="72580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capture d’écran des courbes :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 déplacement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 vitesse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3.1 Vérification du critère « </a:t>
            </a:r>
            <a:r>
              <a:rPr lang="fr-FR" altLang="fr-FR" dirty="0" smtClean="0"/>
              <a:t>Cadence</a:t>
            </a:r>
            <a:r>
              <a:rPr lang="fr-FR" altLang="fr-FR" dirty="0"/>
              <a:t> »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Expérience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85750" y="2051050"/>
            <a:ext cx="43529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smtClean="0">
                <a:latin typeface="Verdana" charset="0"/>
              </a:rPr>
              <a:t>Vitesse maximale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285750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smtClean="0">
                <a:latin typeface="Verdana" charset="0"/>
              </a:rPr>
              <a:t>Cadence maximale</a:t>
            </a: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1189038" y="2538413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1093788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5334000" y="3003550"/>
            <a:ext cx="2865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smtClean="0">
                <a:latin typeface="Verdana" charset="0"/>
              </a:rPr>
              <a:t>Cadence exigée</a:t>
            </a:r>
          </a:p>
        </p:txBody>
      </p:sp>
      <p:sp>
        <p:nvSpPr>
          <p:cNvPr id="41994" name="Rectangle 17"/>
          <p:cNvSpPr>
            <a:spLocks noChangeArrowheads="1"/>
          </p:cNvSpPr>
          <p:nvPr/>
        </p:nvSpPr>
        <p:spPr bwMode="auto">
          <a:xfrm>
            <a:off x="5645150" y="371792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1995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Cahier des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3.2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90550" y="1585913"/>
            <a:ext cx="8312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Expliquer le protocole expérimental réalisé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(Par ailleurs une répétition de 3 essais est minimale)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2400" i="1" smtClean="0">
              <a:solidFill>
                <a:srgbClr val="FF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3.2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1255713" y="3052763"/>
            <a:ext cx="7258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capture d’écran de la courbe obtenue par expérience. Sur cette courbe doit apparaître l’erreur de position</a:t>
            </a: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Essai n°1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3.2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1255713" y="3052763"/>
            <a:ext cx="7258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capture d’écran de la courbe obtenue par expérience. Sur cette courbe doit apparaître l’erreur de position</a:t>
            </a:r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Essai n°2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3.2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255713" y="3052763"/>
            <a:ext cx="7258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capture d’écran de la courbe obtenue par expérience. Sur cette courbe doit apparaître l’erreur de position</a:t>
            </a: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3206750" y="1117600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Essai n°3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3.2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4535488" y="1390650"/>
            <a:ext cx="0" cy="5254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036638" y="966788"/>
            <a:ext cx="2700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Expérience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285750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smtClean="0">
                <a:latin typeface="Verdana" charset="0"/>
              </a:rPr>
              <a:t>Erreur de position :</a:t>
            </a:r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1093788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52231" name="Rectangle 15"/>
          <p:cNvSpPr>
            <a:spLocks noChangeArrowheads="1"/>
          </p:cNvSpPr>
          <p:nvPr/>
        </p:nvSpPr>
        <p:spPr bwMode="auto">
          <a:xfrm>
            <a:off x="4741863" y="4181475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smtClean="0">
                <a:latin typeface="Verdana" charset="0"/>
              </a:rPr>
              <a:t>Erreur exigée :</a:t>
            </a:r>
          </a:p>
        </p:txBody>
      </p:sp>
      <p:sp>
        <p:nvSpPr>
          <p:cNvPr id="52232" name="Rectangle 18"/>
          <p:cNvSpPr>
            <a:spLocks noChangeArrowheads="1"/>
          </p:cNvSpPr>
          <p:nvPr/>
        </p:nvSpPr>
        <p:spPr bwMode="auto">
          <a:xfrm>
            <a:off x="5549900" y="4613275"/>
            <a:ext cx="1978025" cy="9271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52233" name="Rectangle 20"/>
          <p:cNvSpPr>
            <a:spLocks noChangeArrowheads="1"/>
          </p:cNvSpPr>
          <p:nvPr/>
        </p:nvSpPr>
        <p:spPr bwMode="auto">
          <a:xfrm>
            <a:off x="5091113" y="966788"/>
            <a:ext cx="372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Cahier des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3.2 Vérification du critère de </a:t>
            </a:r>
            <a:r>
              <a:rPr lang="fr-FR" altLang="fr-FR" dirty="0" smtClean="0"/>
              <a:t>précision</a:t>
            </a:r>
            <a:endParaRPr lang="fr-FR" altLang="fr-FR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784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fr-FR" altLang="fr-FR" sz="2400" b="1" smtClean="0">
                <a:latin typeface="Verdana" charset="0"/>
              </a:rPr>
              <a:t>Ecart en % entre performances obtenues et performances attendues + conclusion</a:t>
            </a: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976313" y="2894013"/>
            <a:ext cx="409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smtClean="0">
                <a:latin typeface="Verdana" charset="0"/>
              </a:rPr>
              <a:t>Erreur de position :</a:t>
            </a:r>
          </a:p>
        </p:txBody>
      </p:sp>
      <p:sp>
        <p:nvSpPr>
          <p:cNvPr id="54277" name="Rectangle 18"/>
          <p:cNvSpPr>
            <a:spLocks noChangeArrowheads="1"/>
          </p:cNvSpPr>
          <p:nvPr/>
        </p:nvSpPr>
        <p:spPr bwMode="auto">
          <a:xfrm>
            <a:off x="4572000" y="2652713"/>
            <a:ext cx="3082925" cy="939800"/>
          </a:xfrm>
          <a:prstGeom prst="rect">
            <a:avLst/>
          </a:prstGeom>
          <a:noFill/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60400" y="1892300"/>
            <a:ext cx="77533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3000" b="1" smtClean="0">
                <a:solidFill>
                  <a:srgbClr val="000099"/>
                </a:solidFill>
                <a:latin typeface="Verdana" charset="0"/>
              </a:rPr>
              <a:t>FIN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fr-FR" altLang="fr-FR" sz="3000" b="1" smtClean="0">
              <a:solidFill>
                <a:srgbClr val="000099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7171" name="Rectangle 24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sp>
        <p:nvSpPr>
          <p:cNvPr id="7172" name="Rectangle 26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pic>
        <p:nvPicPr>
          <p:cNvPr id="6148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735013"/>
            <a:ext cx="7412038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983288" y="2747963"/>
            <a:ext cx="204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i="1">
                <a:solidFill>
                  <a:srgbClr val="FF0000"/>
                </a:solidFill>
                <a:latin typeface="Verdana" charset="0"/>
              </a:rPr>
              <a:t>À compléter</a:t>
            </a:r>
            <a:endParaRPr lang="fr-FR" altLang="fr-FR" sz="2400">
              <a:latin typeface="Times New Roman" charset="0"/>
            </a:endParaRPr>
          </a:p>
        </p:txBody>
      </p:sp>
      <p:pic>
        <p:nvPicPr>
          <p:cNvPr id="8195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4"/>
          <a:stretch>
            <a:fillRect/>
          </a:stretch>
        </p:blipFill>
        <p:spPr bwMode="auto">
          <a:xfrm>
            <a:off x="0" y="904875"/>
            <a:ext cx="906938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223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1. Présentation générale du système</a:t>
            </a:r>
            <a:br>
              <a:rPr lang="fr-FR" altLang="fr-FR"/>
            </a:br>
            <a:endParaRPr lang="fr-FR" altLang="fr-FR"/>
          </a:p>
        </p:txBody>
      </p:sp>
      <p:pic>
        <p:nvPicPr>
          <p:cNvPr id="10242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71563"/>
            <a:ext cx="8489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5575" y="1477963"/>
            <a:ext cx="8763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1. Présentation générale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rgbClr val="000099"/>
                </a:solidFill>
                <a:latin typeface="Verdana" charset="0"/>
              </a:rPr>
              <a:t>2. Description structurelle du système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b="1" dirty="0" smtClean="0">
                <a:solidFill>
                  <a:schemeClr val="hlink"/>
                </a:solidFill>
                <a:latin typeface="Verdana" charset="0"/>
              </a:rPr>
              <a:t>3. Validation expérimentale de performances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7275513" y="1301750"/>
            <a:ext cx="1701800" cy="1054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grpSp>
        <p:nvGrpSpPr>
          <p:cNvPr id="13317" name="Groupe 11"/>
          <p:cNvGrpSpPr>
            <a:grpSpLocks/>
          </p:cNvGrpSpPr>
          <p:nvPr/>
        </p:nvGrpSpPr>
        <p:grpSpPr bwMode="auto">
          <a:xfrm>
            <a:off x="533400" y="436563"/>
            <a:ext cx="10355263" cy="4673600"/>
            <a:chOff x="534019" y="436563"/>
            <a:chExt cx="10354805" cy="4673599"/>
          </a:xfrm>
        </p:grpSpPr>
        <p:sp>
          <p:nvSpPr>
            <p:cNvPr id="14343" name="Rectangle 16"/>
            <p:cNvSpPr>
              <a:spLocks noChangeArrowheads="1"/>
            </p:cNvSpPr>
            <p:nvPr/>
          </p:nvSpPr>
          <p:spPr bwMode="auto">
            <a:xfrm>
              <a:off x="1745228" y="539750"/>
              <a:ext cx="914359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endParaRPr lang="fr-FR" altLang="fr-FR" sz="2400" smtClean="0">
                <a:latin typeface="Times New Roman" charset="0"/>
              </a:endParaRPr>
            </a:p>
          </p:txBody>
        </p:sp>
        <p:graphicFrame>
          <p:nvGraphicFramePr>
            <p:cNvPr id="13319" name="Objet 10"/>
            <p:cNvGraphicFramePr>
              <a:graphicFrameLocks noChangeAspect="1"/>
            </p:cNvGraphicFramePr>
            <p:nvPr/>
          </p:nvGraphicFramePr>
          <p:xfrm>
            <a:off x="534019" y="436563"/>
            <a:ext cx="8075961" cy="467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Picture" r:id="rId4" imgW="5491655" imgH="3168869" progId="Word.Picture.8">
                    <p:embed/>
                  </p:oleObj>
                </mc:Choice>
                <mc:Fallback>
                  <p:oleObj name="Picture" r:id="rId4" imgW="5491655" imgH="3168869" progId="Word.Picture.8">
                    <p:embed/>
                    <p:pic>
                      <p:nvPicPr>
                        <p:cNvPr id="0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19" y="436563"/>
                          <a:ext cx="8075961" cy="467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1163638" y="1366838"/>
            <a:ext cx="1701800" cy="1054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grpSp>
        <p:nvGrpSpPr>
          <p:cNvPr id="15365" name="Groupe 11"/>
          <p:cNvGrpSpPr>
            <a:grpSpLocks/>
          </p:cNvGrpSpPr>
          <p:nvPr/>
        </p:nvGrpSpPr>
        <p:grpSpPr bwMode="auto">
          <a:xfrm>
            <a:off x="533400" y="436563"/>
            <a:ext cx="10355263" cy="4673600"/>
            <a:chOff x="534019" y="436563"/>
            <a:chExt cx="10354805" cy="4673599"/>
          </a:xfrm>
        </p:grpSpPr>
        <p:sp>
          <p:nvSpPr>
            <p:cNvPr id="16391" name="Rectangle 16"/>
            <p:cNvSpPr>
              <a:spLocks noChangeArrowheads="1"/>
            </p:cNvSpPr>
            <p:nvPr/>
          </p:nvSpPr>
          <p:spPr bwMode="auto">
            <a:xfrm>
              <a:off x="1745228" y="539750"/>
              <a:ext cx="914359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endParaRPr lang="fr-FR" altLang="fr-FR" sz="2400" smtClean="0">
                <a:latin typeface="Times New Roman" charset="0"/>
              </a:endParaRPr>
            </a:p>
          </p:txBody>
        </p:sp>
        <p:graphicFrame>
          <p:nvGraphicFramePr>
            <p:cNvPr id="15367" name="Objet 10"/>
            <p:cNvGraphicFramePr>
              <a:graphicFrameLocks noChangeAspect="1"/>
            </p:cNvGraphicFramePr>
            <p:nvPr/>
          </p:nvGraphicFramePr>
          <p:xfrm>
            <a:off x="534019" y="436563"/>
            <a:ext cx="8075961" cy="467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Picture" r:id="rId4" imgW="5491655" imgH="3168869" progId="Word.Picture.8">
                    <p:embed/>
                  </p:oleObj>
                </mc:Choice>
                <mc:Fallback>
                  <p:oleObj name="Picture" r:id="rId4" imgW="5491655" imgH="3168869" progId="Word.Picture.8">
                    <p:embed/>
                    <p:pic>
                      <p:nvPicPr>
                        <p:cNvPr id="0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19" y="436563"/>
                          <a:ext cx="8075961" cy="467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/>
              <a:t>2. Description structurelle du système</a:t>
            </a: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36575" y="4113213"/>
            <a:ext cx="780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Ajouter une photo de chaque composant de la 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1 diapo pour chaque composant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536575" y="5110163"/>
            <a:ext cx="8259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L’explication de la CE doit être réalisée dans l’ordre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imposé dans ce diaporama (c’est le bloc encadré en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2400" i="1" smtClean="0">
                <a:solidFill>
                  <a:srgbClr val="FF0000"/>
                </a:solidFill>
                <a:latin typeface="Verdana" charset="0"/>
              </a:rPr>
              <a:t>rouge sur chaque diapo qui doit être décrit)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2619375" y="1376363"/>
            <a:ext cx="1701800" cy="1054100"/>
          </a:xfrm>
          <a:prstGeom prst="rect">
            <a:avLst/>
          </a:prstGeom>
          <a:solidFill>
            <a:srgbClr val="FF0000">
              <a:alpha val="20000"/>
            </a:srgbClr>
          </a:solidFill>
          <a:ln w="889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charset="0"/>
                <a:ea typeface="Arial Unicode MS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fr-FR" altLang="fr-FR" sz="2400" smtClean="0">
              <a:latin typeface="Times New Roman" charset="0"/>
            </a:endParaRPr>
          </a:p>
        </p:txBody>
      </p:sp>
      <p:grpSp>
        <p:nvGrpSpPr>
          <p:cNvPr id="17413" name="Groupe 11"/>
          <p:cNvGrpSpPr>
            <a:grpSpLocks/>
          </p:cNvGrpSpPr>
          <p:nvPr/>
        </p:nvGrpSpPr>
        <p:grpSpPr bwMode="auto">
          <a:xfrm>
            <a:off x="533400" y="436563"/>
            <a:ext cx="10355263" cy="4673600"/>
            <a:chOff x="534019" y="436563"/>
            <a:chExt cx="10354805" cy="4673599"/>
          </a:xfrm>
        </p:grpSpPr>
        <p:sp>
          <p:nvSpPr>
            <p:cNvPr id="18439" name="Rectangle 16"/>
            <p:cNvSpPr>
              <a:spLocks noChangeArrowheads="1"/>
            </p:cNvSpPr>
            <p:nvPr/>
          </p:nvSpPr>
          <p:spPr bwMode="auto">
            <a:xfrm>
              <a:off x="1745228" y="539750"/>
              <a:ext cx="914359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charset="0"/>
                  <a:ea typeface="Arial Unicode MS" charset="0"/>
                  <a:cs typeface="Times New Roman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endParaRPr lang="fr-FR" altLang="fr-FR" sz="2400" smtClean="0">
                <a:latin typeface="Times New Roman" charset="0"/>
              </a:endParaRPr>
            </a:p>
          </p:txBody>
        </p:sp>
        <p:graphicFrame>
          <p:nvGraphicFramePr>
            <p:cNvPr id="17415" name="Objet 10"/>
            <p:cNvGraphicFramePr>
              <a:graphicFrameLocks noChangeAspect="1"/>
            </p:cNvGraphicFramePr>
            <p:nvPr/>
          </p:nvGraphicFramePr>
          <p:xfrm>
            <a:off x="534019" y="436563"/>
            <a:ext cx="8075961" cy="467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Picture" r:id="rId4" imgW="5491655" imgH="3168869" progId="Word.Picture.8">
                    <p:embed/>
                  </p:oleObj>
                </mc:Choice>
                <mc:Fallback>
                  <p:oleObj name="Picture" r:id="rId4" imgW="5491655" imgH="3168869" progId="Word.Picture.8">
                    <p:embed/>
                    <p:pic>
                      <p:nvPicPr>
                        <p:cNvPr id="0" name="Obje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19" y="436563"/>
                          <a:ext cx="8075961" cy="4673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a">
  <a:themeElements>
    <a:clrScheme name="in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a">
      <a:majorFont>
        <a:latin typeface="Verdana"/>
        <a:ea typeface=""/>
        <a:cs typeface=""/>
      </a:majorFont>
      <a:minorFont>
        <a:latin typeface="Arial Unicode MS"/>
        <a:ea typeface="Arial Unicode MS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747</Words>
  <Application>Microsoft Macintosh PowerPoint</Application>
  <PresentationFormat>Présentation à l'écran (4:3)</PresentationFormat>
  <Paragraphs>127</Paragraphs>
  <Slides>28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Times New Roman</vt:lpstr>
      <vt:lpstr>Arial Unicode MS</vt:lpstr>
      <vt:lpstr>Arial</vt:lpstr>
      <vt:lpstr>Verdana</vt:lpstr>
      <vt:lpstr>insa</vt:lpstr>
      <vt:lpstr>Microsoft Word Picture</vt:lpstr>
      <vt:lpstr>Présentation PowerPoint</vt:lpstr>
      <vt:lpstr>Présentation PowerPoint</vt:lpstr>
      <vt:lpstr>1. Présentation générale du système </vt:lpstr>
      <vt:lpstr>1. Présentation générale du système </vt:lpstr>
      <vt:lpstr>1. Présentation générale du système </vt:lpstr>
      <vt:lpstr>Présentation PowerPoint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2. Description structurelle du système</vt:lpstr>
      <vt:lpstr>Présentation PowerPoint</vt:lpstr>
      <vt:lpstr>3.1 Vérification du critère « Cadence »</vt:lpstr>
      <vt:lpstr>3.1 Vérification du critère « Cadence »</vt:lpstr>
      <vt:lpstr>3.1 Vérification du critère « Cadence »</vt:lpstr>
      <vt:lpstr>3.1 Vérification du critère « Cadence »</vt:lpstr>
      <vt:lpstr>3.2 Vérification du critère de précision</vt:lpstr>
      <vt:lpstr>3.2 Vérification du critère de précision</vt:lpstr>
      <vt:lpstr>3.2 Vérification du critère de précision</vt:lpstr>
      <vt:lpstr>3.2 Vérification du critère de précision</vt:lpstr>
      <vt:lpstr>3.2 Vérification du critère de précision</vt:lpstr>
      <vt:lpstr>3.2 Vérification du critère de précision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Daidie</dc:creator>
  <cp:lastModifiedBy>Utilisateur de Microsoft Office</cp:lastModifiedBy>
  <cp:revision>402</cp:revision>
  <dcterms:created xsi:type="dcterms:W3CDTF">2006-02-21T08:40:26Z</dcterms:created>
  <dcterms:modified xsi:type="dcterms:W3CDTF">2020-09-11T06:36:38Z</dcterms:modified>
</cp:coreProperties>
</file>