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48" r:id="rId2"/>
    <p:sldId id="398" r:id="rId3"/>
    <p:sldId id="257" r:id="rId4"/>
    <p:sldId id="449" r:id="rId5"/>
    <p:sldId id="450" r:id="rId6"/>
    <p:sldId id="473" r:id="rId7"/>
    <p:sldId id="453" r:id="rId8"/>
    <p:sldId id="474" r:id="rId9"/>
    <p:sldId id="482" r:id="rId10"/>
    <p:sldId id="483" r:id="rId11"/>
    <p:sldId id="484" r:id="rId12"/>
    <p:sldId id="452" r:id="rId13"/>
    <p:sldId id="485" r:id="rId14"/>
    <p:sldId id="487" r:id="rId15"/>
    <p:sldId id="488" r:id="rId16"/>
    <p:sldId id="480" r:id="rId17"/>
    <p:sldId id="454" r:id="rId18"/>
    <p:sldId id="455" r:id="rId19"/>
    <p:sldId id="468" r:id="rId20"/>
    <p:sldId id="479" r:id="rId21"/>
    <p:sldId id="478" r:id="rId22"/>
    <p:sldId id="469" r:id="rId23"/>
    <p:sldId id="489" r:id="rId24"/>
    <p:sldId id="397" r:id="rId25"/>
  </p:sldIdLst>
  <p:sldSz cx="9144000" cy="6858000" type="screen4x3"/>
  <p:notesSz cx="6794500" cy="9906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Arial Unicode MS" charset="0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CC3300"/>
    <a:srgbClr val="000099"/>
    <a:srgbClr val="000066"/>
    <a:srgbClr val="0000FF"/>
    <a:srgbClr val="25941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33" autoAdjust="0"/>
    <p:restoredTop sz="50083" autoAdjust="0"/>
  </p:normalViewPr>
  <p:slideViewPr>
    <p:cSldViewPr snapToGrid="0">
      <p:cViewPr varScale="1">
        <p:scale>
          <a:sx n="45" d="100"/>
          <a:sy n="45" d="100"/>
        </p:scale>
        <p:origin x="20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 alt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fr-FR" altLang="fr-F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 alt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F58A9DD-8D01-BB41-8F45-F235D1A9358E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21802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 alt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fr-FR" alt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15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 alt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331C448-9CB1-1946-8273-7DBDC4FAB6AF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0048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Arial" charset="0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Arial" charset="0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Arial" charset="0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Arial" charset="0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Arial" charset="0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0DD87CD4-0067-A74E-AFFE-7837F324849C}" type="slidenum">
              <a:rPr lang="fr-FR" altLang="fr-FR" sz="1200"/>
              <a:pPr/>
              <a:t>3</a:t>
            </a:fld>
            <a:endParaRPr lang="fr-FR" altLang="fr-FR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462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180F8AA3-DADD-9345-9641-E414FF1DB39A}" type="slidenum">
              <a:rPr lang="fr-FR" altLang="fr-FR" sz="1200"/>
              <a:pPr/>
              <a:t>13</a:t>
            </a:fld>
            <a:endParaRPr lang="fr-FR" altLang="fr-FR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36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9566B550-DAD4-E14A-BF21-E6A81AB3F235}" type="slidenum">
              <a:rPr lang="fr-FR" altLang="fr-FR" sz="1200"/>
              <a:pPr/>
              <a:t>14</a:t>
            </a:fld>
            <a:endParaRPr lang="fr-FR" altLang="fr-FR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51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52237997-2EFE-BF44-BA13-7E3F944D375E}" type="slidenum">
              <a:rPr lang="fr-FR" altLang="fr-FR" sz="1200"/>
              <a:pPr/>
              <a:t>15</a:t>
            </a:fld>
            <a:endParaRPr lang="fr-FR" altLang="fr-FR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465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B43426A7-6F3A-CE44-85A4-69AA60766539}" type="slidenum">
              <a:rPr lang="fr-FR" altLang="fr-FR" sz="1200"/>
              <a:pPr/>
              <a:t>17</a:t>
            </a:fld>
            <a:endParaRPr lang="fr-FR" altLang="fr-FR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1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E4E39B09-C10B-B44C-88D0-C18805A68996}" type="slidenum">
              <a:rPr lang="fr-FR" altLang="fr-FR" sz="1200"/>
              <a:pPr/>
              <a:t>18</a:t>
            </a:fld>
            <a:endParaRPr lang="fr-FR" altLang="fr-FR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91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29FEC9F5-9C2C-2540-AC42-278B48BB6841}" type="slidenum">
              <a:rPr lang="fr-FR" altLang="fr-FR" sz="1200"/>
              <a:pPr/>
              <a:t>19</a:t>
            </a:fld>
            <a:endParaRPr lang="fr-FR" altLang="fr-FR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962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79F3085E-D476-AE42-A724-A1AFBCF4A886}" type="slidenum">
              <a:rPr lang="fr-FR" altLang="fr-FR" sz="1200"/>
              <a:pPr/>
              <a:t>20</a:t>
            </a:fld>
            <a:endParaRPr lang="fr-FR" altLang="fr-FR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942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3549F74E-54F4-734D-8B31-0F351A865685}" type="slidenum">
              <a:rPr lang="fr-FR" altLang="fr-FR" sz="1200"/>
              <a:pPr/>
              <a:t>21</a:t>
            </a:fld>
            <a:endParaRPr lang="fr-FR" altLang="fr-FR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938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CF49E628-A8C3-F749-95BD-E8309E5C11C3}" type="slidenum">
              <a:rPr lang="fr-FR" altLang="fr-FR" sz="1200"/>
              <a:pPr/>
              <a:t>22</a:t>
            </a:fld>
            <a:endParaRPr lang="fr-FR" altLang="fr-FR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67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AD91081F-E1EC-3C4C-8673-E9AD7445BDEF}" type="slidenum">
              <a:rPr lang="fr-FR" altLang="fr-FR" sz="1200"/>
              <a:pPr/>
              <a:t>23</a:t>
            </a:fld>
            <a:endParaRPr lang="fr-FR" altLang="fr-FR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16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AFC07418-C65A-864F-808E-758B384564A5}" type="slidenum">
              <a:rPr lang="fr-FR" altLang="fr-FR" sz="1200"/>
              <a:pPr/>
              <a:t>4</a:t>
            </a:fld>
            <a:endParaRPr lang="fr-FR" altLang="fr-FR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6264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BD9A5076-DCBC-944E-BC59-99C1F2A20C3C}" type="slidenum">
              <a:rPr lang="fr-FR" altLang="fr-FR" sz="1200"/>
              <a:pPr/>
              <a:t>24</a:t>
            </a:fld>
            <a:endParaRPr lang="fr-FR" altLang="fr-FR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1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E0462408-80AD-1E4B-9974-A85B3AC5A85A}" type="slidenum">
              <a:rPr lang="fr-FR" altLang="fr-FR" sz="1200"/>
              <a:pPr/>
              <a:t>5</a:t>
            </a:fld>
            <a:endParaRPr lang="fr-FR" altLang="fr-FR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988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08E22AE7-FB53-4F4A-BC53-73B9242B16F6}" type="slidenum">
              <a:rPr lang="fr-FR" altLang="fr-FR" sz="1200"/>
              <a:pPr/>
              <a:t>7</a:t>
            </a:fld>
            <a:endParaRPr lang="fr-FR" altLang="fr-FR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701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9065C9E4-97EC-A14E-9033-8817FCBC262C}" type="slidenum">
              <a:rPr lang="fr-FR" altLang="fr-FR" sz="1200"/>
              <a:pPr/>
              <a:t>8</a:t>
            </a:fld>
            <a:endParaRPr lang="fr-FR" altLang="fr-FR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84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0F0D4727-D7FB-8543-8B14-B104800123C1}" type="slidenum">
              <a:rPr lang="fr-FR" altLang="fr-FR" sz="1200"/>
              <a:pPr/>
              <a:t>9</a:t>
            </a:fld>
            <a:endParaRPr lang="fr-FR" altLang="fr-FR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69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6154EC29-A812-DE43-BAFB-97C90EF218CC}" type="slidenum">
              <a:rPr lang="fr-FR" altLang="fr-FR" sz="1200"/>
              <a:pPr/>
              <a:t>10</a:t>
            </a:fld>
            <a:endParaRPr lang="fr-FR" altLang="fr-FR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79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8211EEBA-3980-1742-B468-664F5BA7E80C}" type="slidenum">
              <a:rPr lang="fr-FR" altLang="fr-FR" sz="1200"/>
              <a:pPr/>
              <a:t>11</a:t>
            </a:fld>
            <a:endParaRPr lang="fr-FR" altLang="fr-FR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428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fld id="{DAE8076C-1B4E-3846-85FF-62AD9C0AB7FC}" type="slidenum">
              <a:rPr lang="fr-FR" altLang="fr-FR" sz="1200"/>
              <a:pPr/>
              <a:t>12</a:t>
            </a:fld>
            <a:endParaRPr lang="fr-FR" altLang="fr-FR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Times New Roman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31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7" name="Rectangle 103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57275" y="1343025"/>
            <a:ext cx="6400800" cy="8858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0" indent="0" algn="ctr">
              <a:spcBef>
                <a:spcPct val="50000"/>
              </a:spcBef>
              <a:defRPr sz="2600" b="1">
                <a:solidFill>
                  <a:srgbClr val="000099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fr-FR" altLang="fr-FR" noProof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8877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9921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57988" y="82550"/>
            <a:ext cx="2100262" cy="65008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82550"/>
            <a:ext cx="6148388" cy="650081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092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9270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6101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047750"/>
            <a:ext cx="4124325" cy="55356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3925" y="1047750"/>
            <a:ext cx="4124325" cy="55356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8426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2753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22869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5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87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1445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458788" y="82550"/>
            <a:ext cx="7781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47750"/>
            <a:ext cx="8401050" cy="553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/>
          </a:p>
        </p:txBody>
      </p:sp>
      <p:grpSp>
        <p:nvGrpSpPr>
          <p:cNvPr id="1028" name="Group 42"/>
          <p:cNvGrpSpPr>
            <a:grpSpLocks/>
          </p:cNvGrpSpPr>
          <p:nvPr userDrawn="1"/>
        </p:nvGrpSpPr>
        <p:grpSpPr bwMode="auto">
          <a:xfrm>
            <a:off x="8543925" y="6510338"/>
            <a:ext cx="596900" cy="366712"/>
            <a:chOff x="5616" y="4041"/>
            <a:chExt cx="407" cy="231"/>
          </a:xfrm>
        </p:grpSpPr>
        <p:grpSp>
          <p:nvGrpSpPr>
            <p:cNvPr id="1030" name="Group 43"/>
            <p:cNvGrpSpPr>
              <a:grpSpLocks/>
            </p:cNvGrpSpPr>
            <p:nvPr/>
          </p:nvGrpSpPr>
          <p:grpSpPr bwMode="auto">
            <a:xfrm>
              <a:off x="5616" y="4061"/>
              <a:ext cx="407" cy="192"/>
              <a:chOff x="144" y="1440"/>
              <a:chExt cx="5521" cy="1417"/>
            </a:xfrm>
          </p:grpSpPr>
          <p:sp>
            <p:nvSpPr>
              <p:cNvPr id="1032" name="Rectangle 44"/>
              <p:cNvSpPr>
                <a:spLocks noChangeArrowheads="1"/>
              </p:cNvSpPr>
              <p:nvPr/>
            </p:nvSpPr>
            <p:spPr bwMode="ltGray">
              <a:xfrm>
                <a:off x="144" y="1440"/>
                <a:ext cx="5506" cy="1417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Arial Unicode MS" charset="0"/>
                    <a:cs typeface="Arial Unicode MS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033" name="Freeform 45"/>
              <p:cNvSpPr>
                <a:spLocks/>
              </p:cNvSpPr>
              <p:nvPr/>
            </p:nvSpPr>
            <p:spPr bwMode="ltGray">
              <a:xfrm>
                <a:off x="144" y="1440"/>
                <a:ext cx="5507" cy="1417"/>
              </a:xfrm>
              <a:custGeom>
                <a:avLst/>
                <a:gdLst>
                  <a:gd name="T0" fmla="*/ 5506 w 5507"/>
                  <a:gd name="T1" fmla="*/ 0 h 1417"/>
                  <a:gd name="T2" fmla="*/ 0 w 5507"/>
                  <a:gd name="T3" fmla="*/ 0 h 1417"/>
                  <a:gd name="T4" fmla="*/ 0 w 5507"/>
                  <a:gd name="T5" fmla="*/ 1416 h 14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07" h="1417">
                    <a:moveTo>
                      <a:pt x="5506" y="0"/>
                    </a:moveTo>
                    <a:lnTo>
                      <a:pt x="0" y="0"/>
                    </a:lnTo>
                    <a:lnTo>
                      <a:pt x="0" y="141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" name="Freeform 46"/>
              <p:cNvSpPr>
                <a:spLocks/>
              </p:cNvSpPr>
              <p:nvPr/>
            </p:nvSpPr>
            <p:spPr bwMode="ltGray">
              <a:xfrm>
                <a:off x="158" y="1440"/>
                <a:ext cx="5507" cy="1417"/>
              </a:xfrm>
              <a:custGeom>
                <a:avLst/>
                <a:gdLst>
                  <a:gd name="T0" fmla="*/ 5506 w 5507"/>
                  <a:gd name="T1" fmla="*/ 0 h 1417"/>
                  <a:gd name="T2" fmla="*/ 5506 w 5507"/>
                  <a:gd name="T3" fmla="*/ 1416 h 1417"/>
                  <a:gd name="T4" fmla="*/ 0 w 5507"/>
                  <a:gd name="T5" fmla="*/ 1416 h 14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07" h="1417">
                    <a:moveTo>
                      <a:pt x="5506" y="0"/>
                    </a:moveTo>
                    <a:lnTo>
                      <a:pt x="5506" y="1416"/>
                    </a:lnTo>
                    <a:lnTo>
                      <a:pt x="0" y="141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031" name="Text Box 47"/>
            <p:cNvSpPr txBox="1">
              <a:spLocks noChangeArrowheads="1"/>
            </p:cNvSpPr>
            <p:nvPr/>
          </p:nvSpPr>
          <p:spPr bwMode="auto">
            <a:xfrm>
              <a:off x="5638" y="4041"/>
              <a:ext cx="3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 Unicode MS" charset="0"/>
                  <a:cs typeface="Arial Unicode MS" charset="0"/>
                </a:defRPr>
              </a:lvl9pPr>
            </a:lstStyle>
            <a:p>
              <a:pPr algn="ctr"/>
              <a:fld id="{723C61EA-4176-B145-9E87-EC11AACE7190}" type="slidenum">
                <a:rPr lang="en-GB" altLang="fr-FR" sz="1800" b="1">
                  <a:solidFill>
                    <a:schemeClr val="accent2"/>
                  </a:solidFill>
                  <a:latin typeface="Arial" charset="0"/>
                </a:rPr>
                <a:pPr algn="ctr"/>
                <a:t>‹#›</a:t>
              </a:fld>
              <a:endParaRPr lang="en-GB" altLang="fr-FR" sz="1800" b="1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48"/>
          <p:cNvSpPr>
            <a:spLocks noChangeArrowheads="1"/>
          </p:cNvSpPr>
          <p:nvPr userDrawn="1"/>
        </p:nvSpPr>
        <p:spPr bwMode="auto">
          <a:xfrm>
            <a:off x="3175" y="1588"/>
            <a:ext cx="9137650" cy="6842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50000"/>
        </a:spcBef>
        <a:spcAft>
          <a:spcPct val="0"/>
        </a:spcAft>
        <a:defRPr sz="2400" b="1" kern="1200">
          <a:solidFill>
            <a:srgbClr val="25941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anose="020B0604030504040204" pitchFamily="34" charset="0"/>
        </a:defRPr>
      </a:lvl2pPr>
      <a:lvl3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anose="020B0604030504040204" pitchFamily="34" charset="0"/>
        </a:defRPr>
      </a:lvl3pPr>
      <a:lvl4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anose="020B0604030504040204" pitchFamily="34" charset="0"/>
        </a:defRPr>
      </a:lvl4pPr>
      <a:lvl5pPr algn="ctr" rtl="0" eaLnBrk="0" fontAlgn="base" hangingPunct="0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anose="020B0604030504040204" pitchFamily="34" charset="0"/>
        </a:defRPr>
      </a:lvl5pPr>
      <a:lvl6pPr marL="457200" algn="ctr" rtl="0" fontAlgn="base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anose="020B0604030504040204" pitchFamily="34" charset="0"/>
        </a:defRPr>
      </a:lvl6pPr>
      <a:lvl7pPr marL="914400" algn="ctr" rtl="0" fontAlgn="base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anose="020B0604030504040204" pitchFamily="34" charset="0"/>
        </a:defRPr>
      </a:lvl7pPr>
      <a:lvl8pPr marL="1371600" algn="ctr" rtl="0" fontAlgn="base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anose="020B0604030504040204" pitchFamily="34" charset="0"/>
        </a:defRPr>
      </a:lvl8pPr>
      <a:lvl9pPr marL="1828800" algn="ctr" rtl="0" fontAlgn="base">
        <a:spcBef>
          <a:spcPct val="50000"/>
        </a:spcBef>
        <a:spcAft>
          <a:spcPct val="0"/>
        </a:spcAft>
        <a:defRPr sz="2400" b="1">
          <a:solidFill>
            <a:srgbClr val="25941C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679450" y="461963"/>
            <a:ext cx="77533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FR" altLang="fr-FR" sz="2600" b="1" smtClean="0">
                <a:solidFill>
                  <a:srgbClr val="000099"/>
                </a:solidFill>
                <a:latin typeface="Verdana" charset="0"/>
              </a:rPr>
              <a:t>Analyse structurelle de l’axe de tangage du robot NAO</a:t>
            </a:r>
          </a:p>
        </p:txBody>
      </p:sp>
      <p:pic>
        <p:nvPicPr>
          <p:cNvPr id="512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414463"/>
            <a:ext cx="8458200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19138"/>
            <a:ext cx="89916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20484" name="Text Box 10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CE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1 diapo pour chaque composant</a:t>
            </a:r>
          </a:p>
        </p:txBody>
      </p:sp>
      <p:sp>
        <p:nvSpPr>
          <p:cNvPr id="20485" name="Text Box 11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CE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(c’est le bloc encadré en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rouge sur chaque diapo qui doit être décrit)</a:t>
            </a:r>
          </a:p>
        </p:txBody>
      </p:sp>
      <p:sp>
        <p:nvSpPr>
          <p:cNvPr id="20486" name="Rectangle 12"/>
          <p:cNvSpPr>
            <a:spLocks noChangeArrowheads="1"/>
          </p:cNvSpPr>
          <p:nvPr/>
        </p:nvSpPr>
        <p:spPr bwMode="auto">
          <a:xfrm>
            <a:off x="3849688" y="1406525"/>
            <a:ext cx="1697037" cy="1404938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19138"/>
            <a:ext cx="89916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22532" name="Text Box 10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CE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1 diapo pour chaque composant</a:t>
            </a:r>
          </a:p>
        </p:txBody>
      </p:sp>
      <p:sp>
        <p:nvSpPr>
          <p:cNvPr id="22533" name="Text Box 11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CE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(c’est le bloc encadré en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rouge sur chaque diapo qui doit être décrit)</a:t>
            </a:r>
          </a:p>
        </p:txBody>
      </p:sp>
      <p:sp>
        <p:nvSpPr>
          <p:cNvPr id="22534" name="Rectangle 12"/>
          <p:cNvSpPr>
            <a:spLocks noChangeArrowheads="1"/>
          </p:cNvSpPr>
          <p:nvPr/>
        </p:nvSpPr>
        <p:spPr bwMode="auto">
          <a:xfrm>
            <a:off x="5556250" y="1419225"/>
            <a:ext cx="2089150" cy="1390650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25475"/>
            <a:ext cx="882015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24580" name="Text Box 9"/>
          <p:cNvSpPr txBox="1">
            <a:spLocks noChangeArrowheads="1"/>
          </p:cNvSpPr>
          <p:nvPr/>
        </p:nvSpPr>
        <p:spPr bwMode="auto">
          <a:xfrm>
            <a:off x="536575" y="4113213"/>
            <a:ext cx="7740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CI</a:t>
            </a:r>
          </a:p>
        </p:txBody>
      </p:sp>
      <p:sp>
        <p:nvSpPr>
          <p:cNvPr id="24581" name="Text Box 10"/>
          <p:cNvSpPr txBox="1">
            <a:spLocks noChangeArrowheads="1"/>
          </p:cNvSpPr>
          <p:nvPr/>
        </p:nvSpPr>
        <p:spPr bwMode="auto">
          <a:xfrm>
            <a:off x="292100" y="5014913"/>
            <a:ext cx="81200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CI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(ce sont ici les 2 blocs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Encadrés en rouge)</a:t>
            </a:r>
          </a:p>
        </p:txBody>
      </p:sp>
      <p:sp>
        <p:nvSpPr>
          <p:cNvPr id="24582" name="Rectangle 11"/>
          <p:cNvSpPr>
            <a:spLocks noChangeArrowheads="1"/>
          </p:cNvSpPr>
          <p:nvPr/>
        </p:nvSpPr>
        <p:spPr bwMode="auto">
          <a:xfrm>
            <a:off x="7599363" y="3438525"/>
            <a:ext cx="1473200" cy="57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24583" name="Rectangle 12"/>
          <p:cNvSpPr>
            <a:spLocks noChangeArrowheads="1"/>
          </p:cNvSpPr>
          <p:nvPr/>
        </p:nvSpPr>
        <p:spPr bwMode="auto">
          <a:xfrm>
            <a:off x="233363" y="2032000"/>
            <a:ext cx="3468687" cy="1758950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25475"/>
            <a:ext cx="882015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536575" y="4113213"/>
            <a:ext cx="7740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CI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1 diapo pour chaque composant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CI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(c’est le bloc encadré en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rouge sur chaque diapo qui doit être décrit)</a:t>
            </a:r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7599363" y="3438525"/>
            <a:ext cx="1473200" cy="57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26631" name="Rectangle 12"/>
          <p:cNvSpPr>
            <a:spLocks noChangeArrowheads="1"/>
          </p:cNvSpPr>
          <p:nvPr/>
        </p:nvSpPr>
        <p:spPr bwMode="auto">
          <a:xfrm>
            <a:off x="233363" y="1377950"/>
            <a:ext cx="3468687" cy="788988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25475"/>
            <a:ext cx="882015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536575" y="4113213"/>
            <a:ext cx="7740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CI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1 diapo pour chaque composant</a:t>
            </a:r>
          </a:p>
        </p:txBody>
      </p:sp>
      <p:sp>
        <p:nvSpPr>
          <p:cNvPr id="28677" name="Rectangle 10"/>
          <p:cNvSpPr>
            <a:spLocks noChangeArrowheads="1"/>
          </p:cNvSpPr>
          <p:nvPr/>
        </p:nvSpPr>
        <p:spPr bwMode="auto">
          <a:xfrm>
            <a:off x="7599363" y="3438525"/>
            <a:ext cx="1473200" cy="57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28678" name="Rectangle 11"/>
          <p:cNvSpPr>
            <a:spLocks noChangeArrowheads="1"/>
          </p:cNvSpPr>
          <p:nvPr/>
        </p:nvSpPr>
        <p:spPr bwMode="auto">
          <a:xfrm>
            <a:off x="3835400" y="1949450"/>
            <a:ext cx="2568575" cy="1536700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28679" name="Text Box 12"/>
          <p:cNvSpPr txBox="1">
            <a:spLocks noChangeArrowheads="1"/>
          </p:cNvSpPr>
          <p:nvPr/>
        </p:nvSpPr>
        <p:spPr bwMode="auto">
          <a:xfrm>
            <a:off x="550863" y="5110163"/>
            <a:ext cx="81200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CI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(ce sont ici les 2 blocs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Encadrés en rouge)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25475"/>
            <a:ext cx="882015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30724" name="Text Box 8"/>
          <p:cNvSpPr txBox="1">
            <a:spLocks noChangeArrowheads="1"/>
          </p:cNvSpPr>
          <p:nvPr/>
        </p:nvSpPr>
        <p:spPr bwMode="auto">
          <a:xfrm>
            <a:off x="536575" y="4113213"/>
            <a:ext cx="7740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CI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1 diapo pour chaque composant</a:t>
            </a:r>
          </a:p>
        </p:txBody>
      </p:sp>
      <p:sp>
        <p:nvSpPr>
          <p:cNvPr id="30725" name="Text Box 9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CI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(c’est le bloc encadré en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rouge sur chaque diapo qui doit être décrit)</a:t>
            </a:r>
          </a:p>
        </p:txBody>
      </p:sp>
      <p:sp>
        <p:nvSpPr>
          <p:cNvPr id="30726" name="Rectangle 10"/>
          <p:cNvSpPr>
            <a:spLocks noChangeArrowheads="1"/>
          </p:cNvSpPr>
          <p:nvPr/>
        </p:nvSpPr>
        <p:spPr bwMode="auto">
          <a:xfrm>
            <a:off x="7599363" y="3438525"/>
            <a:ext cx="1473200" cy="574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30727" name="Rectangle 11"/>
          <p:cNvSpPr>
            <a:spLocks noChangeArrowheads="1"/>
          </p:cNvSpPr>
          <p:nvPr/>
        </p:nvSpPr>
        <p:spPr bwMode="auto">
          <a:xfrm>
            <a:off x="193675" y="668338"/>
            <a:ext cx="8696325" cy="909637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5575" y="1477963"/>
            <a:ext cx="87630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95300" indent="-4953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8382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chemeClr val="hlink"/>
                </a:solidFill>
                <a:latin typeface="Verdana" charset="0"/>
              </a:rPr>
              <a:t>1. Présentation générale du système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chemeClr val="hlink"/>
                </a:solidFill>
                <a:latin typeface="Verdana" charset="0"/>
              </a:rPr>
              <a:t>2. Description structurelle du système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rgbClr val="000099"/>
                </a:solidFill>
                <a:latin typeface="Verdana" charset="0"/>
              </a:rPr>
              <a:t>3. Validation expérimentale de performances</a:t>
            </a:r>
          </a:p>
          <a:p>
            <a:pPr eaLnBrk="1" hangingPunct="1">
              <a:spcBef>
                <a:spcPct val="50000"/>
              </a:spcBef>
              <a:defRPr/>
            </a:pPr>
            <a:endParaRPr lang="fr-FR" altLang="fr-FR" sz="2400" b="1" dirty="0" smtClean="0">
              <a:solidFill>
                <a:schemeClr val="hlink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dirty="0"/>
              <a:t>3. Vérification du critère de précision et de rapidité</a:t>
            </a:r>
          </a:p>
        </p:txBody>
      </p:sp>
      <p:sp>
        <p:nvSpPr>
          <p:cNvPr id="33795" name="Text Box 9"/>
          <p:cNvSpPr txBox="1">
            <a:spLocks noChangeArrowheads="1"/>
          </p:cNvSpPr>
          <p:nvPr/>
        </p:nvSpPr>
        <p:spPr bwMode="auto">
          <a:xfrm>
            <a:off x="2078038" y="673100"/>
            <a:ext cx="561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dirty="0" smtClean="0">
                <a:latin typeface="Verdana" charset="0"/>
                <a:cs typeface="+mn-cs"/>
              </a:rPr>
              <a:t>Réglage du système pour ce travail</a:t>
            </a:r>
          </a:p>
        </p:txBody>
      </p:sp>
      <p:grpSp>
        <p:nvGrpSpPr>
          <p:cNvPr id="32771" name="Grouper 2"/>
          <p:cNvGrpSpPr>
            <a:grpSpLocks/>
          </p:cNvGrpSpPr>
          <p:nvPr/>
        </p:nvGrpSpPr>
        <p:grpSpPr bwMode="auto">
          <a:xfrm>
            <a:off x="173038" y="1430338"/>
            <a:ext cx="8763000" cy="5133975"/>
            <a:chOff x="173038" y="1430338"/>
            <a:chExt cx="8763000" cy="5133975"/>
          </a:xfrm>
        </p:grpSpPr>
        <p:pic>
          <p:nvPicPr>
            <p:cNvPr id="33796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038" y="1430338"/>
              <a:ext cx="8763000" cy="5133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2" name="ZoneTexte 1"/>
            <p:cNvSpPr txBox="1"/>
            <p:nvPr/>
          </p:nvSpPr>
          <p:spPr>
            <a:xfrm>
              <a:off x="5095875" y="4419600"/>
              <a:ext cx="438150" cy="24606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600" b="1" dirty="0">
                  <a:solidFill>
                    <a:srgbClr val="008000"/>
                  </a:solidFill>
                  <a:latin typeface="+mj-lt"/>
                  <a:cs typeface="+mn-cs"/>
                </a:rPr>
                <a:t>400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3. Vérification du critère de précision et de rapidité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35847" name="Text Box 9"/>
          <p:cNvSpPr txBox="1">
            <a:spLocks noChangeArrowheads="1"/>
          </p:cNvSpPr>
          <p:nvPr/>
        </p:nvSpPr>
        <p:spPr bwMode="auto">
          <a:xfrm>
            <a:off x="590550" y="1585913"/>
            <a:ext cx="8312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Expliquer le protocole expérimental réalisé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(Par ailleurs une répétition de 3 essais est minimale)</a:t>
            </a:r>
          </a:p>
          <a:p>
            <a:pPr eaLnBrk="1" hangingPunct="1">
              <a:defRPr/>
            </a:pPr>
            <a:endParaRPr lang="fr-FR" altLang="fr-FR" i="1" smtClean="0">
              <a:solidFill>
                <a:srgbClr val="FF0000"/>
              </a:solidFill>
              <a:latin typeface="Verdan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3. Vérification du critère de précision et de rapidité</a:t>
            </a: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1255713" y="2876550"/>
            <a:ext cx="72580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capture d’écran de la courbe obtenue par expérience. Sur cette courbe doit apparaître le temps de réponse à 5%, l’erreur statique et le lieu du premier dépassement</a:t>
            </a:r>
          </a:p>
        </p:txBody>
      </p:sp>
      <p:sp>
        <p:nvSpPr>
          <p:cNvPr id="37892" name="Rectangle 8"/>
          <p:cNvSpPr>
            <a:spLocks noChangeArrowheads="1"/>
          </p:cNvSpPr>
          <p:nvPr/>
        </p:nvSpPr>
        <p:spPr bwMode="auto">
          <a:xfrm>
            <a:off x="3206750" y="1117600"/>
            <a:ext cx="2700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smtClean="0">
                <a:latin typeface="Verdana" charset="0"/>
                <a:cs typeface="+mn-cs"/>
              </a:rPr>
              <a:t>Essai n°1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55575" y="1477963"/>
            <a:ext cx="87630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95300" indent="-4953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8382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rgbClr val="000099"/>
                </a:solidFill>
                <a:latin typeface="Verdana" charset="0"/>
              </a:rPr>
              <a:t>1. Présentation générale du système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rgbClr val="000099"/>
                </a:solidFill>
                <a:latin typeface="Verdana" charset="0"/>
              </a:rPr>
              <a:t>2. Description structurelle du système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rgbClr val="000099"/>
                </a:solidFill>
                <a:latin typeface="Verdana" charset="0"/>
              </a:rPr>
              <a:t>3. Validation expérimentale de performances</a:t>
            </a:r>
          </a:p>
          <a:p>
            <a:pPr eaLnBrk="1" hangingPunct="1">
              <a:spcBef>
                <a:spcPct val="50000"/>
              </a:spcBef>
              <a:defRPr/>
            </a:pPr>
            <a:endParaRPr lang="fr-FR" altLang="fr-FR" sz="2400" b="1" dirty="0" smtClean="0">
              <a:solidFill>
                <a:srgbClr val="000099"/>
              </a:solidFill>
              <a:latin typeface="Verdana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41325" y="4113213"/>
            <a:ext cx="83883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Note : Les commentaires en rouge dans tout le diaporama sont les consignes à respecter et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doivent être évidemment supprimés par la suite pour la restitution orale du travail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3. Vérification du critère de précision et de rapidité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255713" y="2876550"/>
            <a:ext cx="72580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capture d’écran de la courbe obtenue par expérience. Sur cette courbe doit apparaître le temps de réponse à 5%, l’erreur statique et le lieu du premier dépassement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206750" y="1117600"/>
            <a:ext cx="2700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smtClean="0">
                <a:latin typeface="Verdana" charset="0"/>
                <a:cs typeface="+mn-cs"/>
              </a:rPr>
              <a:t>Essai n°2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3. Vérification du critère de précision et de rapidité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255713" y="2876550"/>
            <a:ext cx="72580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capture d’écran de la courbe obtenue par expérience. Sur cette courbe doit apparaître le temps de réponse à 5%, l’erreur statique et le lieu du premier dépassement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206750" y="1117600"/>
            <a:ext cx="2700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smtClean="0">
                <a:latin typeface="Verdana" charset="0"/>
                <a:cs typeface="+mn-cs"/>
              </a:rPr>
              <a:t>Essai n°3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3. Vérification du critère de précision et de rapidité</a:t>
            </a:r>
          </a:p>
        </p:txBody>
      </p:sp>
      <p:sp>
        <p:nvSpPr>
          <p:cNvPr id="44035" name="Line 4"/>
          <p:cNvSpPr>
            <a:spLocks noChangeShapeType="1"/>
          </p:cNvSpPr>
          <p:nvPr/>
        </p:nvSpPr>
        <p:spPr bwMode="auto">
          <a:xfrm>
            <a:off x="4535488" y="1390650"/>
            <a:ext cx="0" cy="52546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1036638" y="966788"/>
            <a:ext cx="270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smtClean="0">
                <a:latin typeface="Verdana" charset="0"/>
                <a:cs typeface="+mn-cs"/>
              </a:rPr>
              <a:t>Expérience</a:t>
            </a: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285750" y="1547813"/>
            <a:ext cx="4352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  <a:cs typeface="+mn-cs"/>
              </a:rPr>
              <a:t>Temps de réponse à 5% :</a:t>
            </a:r>
          </a:p>
        </p:txBody>
      </p:sp>
      <p:sp>
        <p:nvSpPr>
          <p:cNvPr id="44038" name="Rectangle 7"/>
          <p:cNvSpPr>
            <a:spLocks noChangeArrowheads="1"/>
          </p:cNvSpPr>
          <p:nvPr/>
        </p:nvSpPr>
        <p:spPr bwMode="auto">
          <a:xfrm>
            <a:off x="285750" y="3184525"/>
            <a:ext cx="409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  <a:cs typeface="+mn-cs"/>
              </a:rPr>
              <a:t>Erreur statique :</a:t>
            </a:r>
          </a:p>
        </p:txBody>
      </p:sp>
      <p:sp>
        <p:nvSpPr>
          <p:cNvPr id="44039" name="Rectangle 8"/>
          <p:cNvSpPr>
            <a:spLocks noChangeArrowheads="1"/>
          </p:cNvSpPr>
          <p:nvPr/>
        </p:nvSpPr>
        <p:spPr bwMode="auto">
          <a:xfrm>
            <a:off x="258763" y="4652963"/>
            <a:ext cx="4092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  <a:cs typeface="+mn-cs"/>
              </a:rPr>
              <a:t>Amplitude du 1</a:t>
            </a:r>
            <a:r>
              <a:rPr lang="fr-FR" altLang="fr-FR" baseline="30000" smtClean="0">
                <a:latin typeface="Verdana" charset="0"/>
                <a:cs typeface="+mn-cs"/>
              </a:rPr>
              <a:t>er</a:t>
            </a:r>
            <a:r>
              <a:rPr lang="fr-FR" altLang="fr-FR" smtClean="0">
                <a:latin typeface="Verdana" charset="0"/>
                <a:cs typeface="+mn-cs"/>
              </a:rPr>
              <a:t> dépassement :</a:t>
            </a:r>
          </a:p>
        </p:txBody>
      </p:sp>
      <p:sp>
        <p:nvSpPr>
          <p:cNvPr id="44040" name="Rectangle 9"/>
          <p:cNvSpPr>
            <a:spLocks noChangeArrowheads="1"/>
          </p:cNvSpPr>
          <p:nvPr/>
        </p:nvSpPr>
        <p:spPr bwMode="auto">
          <a:xfrm>
            <a:off x="1189038" y="2033588"/>
            <a:ext cx="1978025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44041" name="Rectangle 10"/>
          <p:cNvSpPr>
            <a:spLocks noChangeArrowheads="1"/>
          </p:cNvSpPr>
          <p:nvPr/>
        </p:nvSpPr>
        <p:spPr bwMode="auto">
          <a:xfrm>
            <a:off x="1093788" y="3616325"/>
            <a:ext cx="1978025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44042" name="Rectangle 13"/>
          <p:cNvSpPr>
            <a:spLocks noChangeArrowheads="1"/>
          </p:cNvSpPr>
          <p:nvPr/>
        </p:nvSpPr>
        <p:spPr bwMode="auto">
          <a:xfrm>
            <a:off x="342900" y="5649913"/>
            <a:ext cx="3630613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44043" name="Rectangle 14"/>
          <p:cNvSpPr>
            <a:spLocks noChangeArrowheads="1"/>
          </p:cNvSpPr>
          <p:nvPr/>
        </p:nvSpPr>
        <p:spPr bwMode="auto">
          <a:xfrm>
            <a:off x="4741863" y="1547813"/>
            <a:ext cx="4352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  <a:cs typeface="+mn-cs"/>
              </a:rPr>
              <a:t>Temps de réponse à 5% :</a:t>
            </a:r>
          </a:p>
        </p:txBody>
      </p:sp>
      <p:sp>
        <p:nvSpPr>
          <p:cNvPr id="44044" name="Rectangle 15"/>
          <p:cNvSpPr>
            <a:spLocks noChangeArrowheads="1"/>
          </p:cNvSpPr>
          <p:nvPr/>
        </p:nvSpPr>
        <p:spPr bwMode="auto">
          <a:xfrm>
            <a:off x="4741863" y="3184525"/>
            <a:ext cx="409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  <a:cs typeface="+mn-cs"/>
              </a:rPr>
              <a:t>Erreur statique :</a:t>
            </a:r>
          </a:p>
        </p:txBody>
      </p:sp>
      <p:sp>
        <p:nvSpPr>
          <p:cNvPr id="44045" name="Rectangle 16"/>
          <p:cNvSpPr>
            <a:spLocks noChangeArrowheads="1"/>
          </p:cNvSpPr>
          <p:nvPr/>
        </p:nvSpPr>
        <p:spPr bwMode="auto">
          <a:xfrm>
            <a:off x="4714875" y="4652963"/>
            <a:ext cx="4092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smtClean="0">
                <a:latin typeface="Verdana" charset="0"/>
                <a:cs typeface="+mn-cs"/>
              </a:rPr>
              <a:t>Amplitude du 1</a:t>
            </a:r>
            <a:r>
              <a:rPr lang="fr-FR" altLang="fr-FR" baseline="30000" smtClean="0">
                <a:latin typeface="Verdana" charset="0"/>
                <a:cs typeface="+mn-cs"/>
              </a:rPr>
              <a:t>er</a:t>
            </a:r>
            <a:r>
              <a:rPr lang="fr-FR" altLang="fr-FR" smtClean="0">
                <a:latin typeface="Verdana" charset="0"/>
                <a:cs typeface="+mn-cs"/>
              </a:rPr>
              <a:t> dépassement :</a:t>
            </a:r>
          </a:p>
        </p:txBody>
      </p:sp>
      <p:sp>
        <p:nvSpPr>
          <p:cNvPr id="44046" name="Rectangle 17"/>
          <p:cNvSpPr>
            <a:spLocks noChangeArrowheads="1"/>
          </p:cNvSpPr>
          <p:nvPr/>
        </p:nvSpPr>
        <p:spPr bwMode="auto">
          <a:xfrm>
            <a:off x="5645150" y="2033588"/>
            <a:ext cx="1978025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44047" name="Rectangle 18"/>
          <p:cNvSpPr>
            <a:spLocks noChangeArrowheads="1"/>
          </p:cNvSpPr>
          <p:nvPr/>
        </p:nvSpPr>
        <p:spPr bwMode="auto">
          <a:xfrm>
            <a:off x="5549900" y="3616325"/>
            <a:ext cx="1978025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44048" name="Rectangle 19"/>
          <p:cNvSpPr>
            <a:spLocks noChangeArrowheads="1"/>
          </p:cNvSpPr>
          <p:nvPr/>
        </p:nvSpPr>
        <p:spPr bwMode="auto">
          <a:xfrm>
            <a:off x="4799013" y="5649913"/>
            <a:ext cx="3630612" cy="927100"/>
          </a:xfrm>
          <a:prstGeom prst="rect">
            <a:avLst/>
          </a:prstGeom>
          <a:noFill/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  <p:sp>
        <p:nvSpPr>
          <p:cNvPr id="44049" name="Rectangle 20"/>
          <p:cNvSpPr>
            <a:spLocks noChangeArrowheads="1"/>
          </p:cNvSpPr>
          <p:nvPr/>
        </p:nvSpPr>
        <p:spPr bwMode="auto">
          <a:xfrm>
            <a:off x="5091113" y="966788"/>
            <a:ext cx="3725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b="1" smtClean="0">
                <a:latin typeface="Verdana" charset="0"/>
                <a:cs typeface="+mn-cs"/>
              </a:rPr>
              <a:t>Cahier des charges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3. Vérification du critère de précision et de rapidité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784225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algn="ctr" eaLnBrk="1" hangingPunct="1">
              <a:defRPr/>
            </a:pPr>
            <a:r>
              <a:rPr lang="fr-FR" altLang="fr-FR" b="1" smtClean="0">
                <a:latin typeface="Verdana" charset="0"/>
                <a:cs typeface="+mn-cs"/>
              </a:rPr>
              <a:t>Ecart en % entre performances obtenues et performances attendues + conclusion</a:t>
            </a:r>
          </a:p>
        </p:txBody>
      </p:sp>
      <p:pic>
        <p:nvPicPr>
          <p:cNvPr id="46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2132013"/>
            <a:ext cx="791845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ChangeArrowheads="1"/>
          </p:cNvSpPr>
          <p:nvPr/>
        </p:nvSpPr>
        <p:spPr bwMode="auto">
          <a:xfrm>
            <a:off x="660400" y="1892300"/>
            <a:ext cx="775335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FR" altLang="fr-FR" sz="3000" b="1" smtClean="0">
                <a:solidFill>
                  <a:srgbClr val="000099"/>
                </a:solidFill>
                <a:latin typeface="Verdana" charset="0"/>
              </a:rPr>
              <a:t>FIN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fr-FR" altLang="fr-FR" sz="3000" b="1" smtClean="0">
              <a:solidFill>
                <a:srgbClr val="000099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479425"/>
            <a:ext cx="7042150" cy="630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17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223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1. Présentation générale du système</a:t>
            </a:r>
            <a:br>
              <a:rPr lang="fr-FR" altLang="fr-FR"/>
            </a:br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223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1. Présentation générale du système</a:t>
            </a:r>
            <a:br>
              <a:rPr lang="fr-FR" altLang="fr-FR"/>
            </a:br>
            <a:endParaRPr lang="fr-FR" altLang="fr-FR"/>
          </a:p>
        </p:txBody>
      </p:sp>
      <p:pic>
        <p:nvPicPr>
          <p:cNvPr id="921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1976438"/>
            <a:ext cx="903922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81300" y="4133850"/>
            <a:ext cx="1473200" cy="223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Arial Unicode MS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9938" y="4114800"/>
            <a:ext cx="512762" cy="223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638" y="565150"/>
            <a:ext cx="5738812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8223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1. Présentation générale du système</a:t>
            </a:r>
            <a:br>
              <a:rPr lang="fr-FR" altLang="fr-FR"/>
            </a:br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5575" y="1477963"/>
            <a:ext cx="87630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95300" indent="-495300">
              <a:spcBef>
                <a:spcPct val="20000"/>
              </a:spcBef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1pPr>
            <a:lvl2pPr marL="8382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charset="0"/>
                <a:ea typeface="Arial Unicode MS" charset="0"/>
                <a:cs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chemeClr val="hlink"/>
                </a:solidFill>
                <a:latin typeface="Verdana" charset="0"/>
              </a:rPr>
              <a:t>1. Présentation générale du système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rgbClr val="000099"/>
                </a:solidFill>
                <a:latin typeface="Verdana" charset="0"/>
              </a:rPr>
              <a:t>2. Description structurelle du système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altLang="fr-FR" sz="2400" b="1" dirty="0" smtClean="0">
                <a:solidFill>
                  <a:schemeClr val="hlink"/>
                </a:solidFill>
                <a:latin typeface="Verdana" charset="0"/>
              </a:rPr>
              <a:t>3. Validation expérimentale de performances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19138"/>
            <a:ext cx="89916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14340" name="Text Box 12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CE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1 diapo pour chaque composant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CE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(c’est le bloc encadré en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rouge sur chaque diapo qui doit être décrit)</a:t>
            </a:r>
          </a:p>
        </p:txBody>
      </p:sp>
      <p:sp>
        <p:nvSpPr>
          <p:cNvPr id="14342" name="Rectangle 14"/>
          <p:cNvSpPr>
            <a:spLocks noChangeArrowheads="1"/>
          </p:cNvSpPr>
          <p:nvPr/>
        </p:nvSpPr>
        <p:spPr bwMode="auto">
          <a:xfrm>
            <a:off x="7450138" y="682625"/>
            <a:ext cx="1693862" cy="2716213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19138"/>
            <a:ext cx="89916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16388" name="Text Box 10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CE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1 diapo pour chaque composant</a:t>
            </a:r>
          </a:p>
        </p:txBody>
      </p:sp>
      <p:sp>
        <p:nvSpPr>
          <p:cNvPr id="16389" name="Text Box 11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CE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(c’est le bloc encadré en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rouge sur chaque diapo qui doit être décrit)</a:t>
            </a:r>
          </a:p>
        </p:txBody>
      </p:sp>
      <p:sp>
        <p:nvSpPr>
          <p:cNvPr id="16390" name="Rectangle 12"/>
          <p:cNvSpPr>
            <a:spLocks noChangeArrowheads="1"/>
          </p:cNvSpPr>
          <p:nvPr/>
        </p:nvSpPr>
        <p:spPr bwMode="auto">
          <a:xfrm>
            <a:off x="57150" y="1377950"/>
            <a:ext cx="2540000" cy="1528763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19138"/>
            <a:ext cx="89916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550"/>
            <a:ext cx="9144000" cy="4572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/>
              <a:t>2. Description structurelle du système</a:t>
            </a:r>
          </a:p>
        </p:txBody>
      </p:sp>
      <p:sp>
        <p:nvSpPr>
          <p:cNvPr id="18436" name="Text Box 10"/>
          <p:cNvSpPr txBox="1">
            <a:spLocks noChangeArrowheads="1"/>
          </p:cNvSpPr>
          <p:nvPr/>
        </p:nvSpPr>
        <p:spPr bwMode="auto">
          <a:xfrm>
            <a:off x="536575" y="4113213"/>
            <a:ext cx="780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Ajouter une photo de chaque composant de la CE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1 diapo pour chaque composant</a:t>
            </a:r>
          </a:p>
        </p:txBody>
      </p:sp>
      <p:sp>
        <p:nvSpPr>
          <p:cNvPr id="18437" name="Text Box 11"/>
          <p:cNvSpPr txBox="1">
            <a:spLocks noChangeArrowheads="1"/>
          </p:cNvSpPr>
          <p:nvPr/>
        </p:nvSpPr>
        <p:spPr bwMode="auto">
          <a:xfrm>
            <a:off x="536575" y="5110163"/>
            <a:ext cx="8259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L’explication de la CE doit être réalisée dans l’ordre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imposé dans ce diaporama (c’est le bloc encadré en </a:t>
            </a:r>
          </a:p>
          <a:p>
            <a:pPr eaLnBrk="1" hangingPunct="1">
              <a:defRPr/>
            </a:pPr>
            <a:r>
              <a:rPr lang="fr-FR" altLang="fr-FR" i="1" smtClean="0">
                <a:solidFill>
                  <a:srgbClr val="FF0000"/>
                </a:solidFill>
                <a:latin typeface="Verdana" charset="0"/>
                <a:cs typeface="+mn-cs"/>
              </a:rPr>
              <a:t>rouge sur chaque diapo qui doit être décrit)</a:t>
            </a:r>
          </a:p>
        </p:txBody>
      </p:sp>
      <p:sp>
        <p:nvSpPr>
          <p:cNvPr id="18438" name="Rectangle 12"/>
          <p:cNvSpPr>
            <a:spLocks noChangeArrowheads="1"/>
          </p:cNvSpPr>
          <p:nvPr/>
        </p:nvSpPr>
        <p:spPr bwMode="auto">
          <a:xfrm>
            <a:off x="1968500" y="860425"/>
            <a:ext cx="1857375" cy="2046288"/>
          </a:xfrm>
          <a:prstGeom prst="rect">
            <a:avLst/>
          </a:prstGeom>
          <a:solidFill>
            <a:srgbClr val="FF0000">
              <a:alpha val="20000"/>
            </a:srgbClr>
          </a:solidFill>
          <a:ln w="889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Arial Unicode MS" charset="0"/>
              </a:defRPr>
            </a:lvl9pPr>
          </a:lstStyle>
          <a:p>
            <a:pPr eaLnBrk="1" hangingPunct="1">
              <a:defRPr/>
            </a:pPr>
            <a:endParaRPr lang="fr-FR" altLang="fr-FR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a">
  <a:themeElements>
    <a:clrScheme name="ins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nsa">
      <a:majorFont>
        <a:latin typeface="Verdana"/>
        <a:ea typeface=""/>
        <a:cs typeface=""/>
      </a:majorFont>
      <a:minorFont>
        <a:latin typeface="Arial Unicode MS"/>
        <a:ea typeface="Arial Unicode MS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ins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s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784</Words>
  <Application>Microsoft Macintosh PowerPoint</Application>
  <PresentationFormat>Présentation à l'écran (4:3)</PresentationFormat>
  <Paragraphs>115</Paragraphs>
  <Slides>24</Slides>
  <Notes>20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Times New Roman</vt:lpstr>
      <vt:lpstr>Arial Unicode MS</vt:lpstr>
      <vt:lpstr>Arial</vt:lpstr>
      <vt:lpstr>Verdana</vt:lpstr>
      <vt:lpstr>insa</vt:lpstr>
      <vt:lpstr>Présentation PowerPoint</vt:lpstr>
      <vt:lpstr>Présentation PowerPoint</vt:lpstr>
      <vt:lpstr>1. Présentation générale du système </vt:lpstr>
      <vt:lpstr>1. Présentation générale du système </vt:lpstr>
      <vt:lpstr>1. Présentation générale du système </vt:lpstr>
      <vt:lpstr>Présentation PowerPoint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2. Description structurelle du système</vt:lpstr>
      <vt:lpstr>Présentation PowerPoint</vt:lpstr>
      <vt:lpstr>3. Vérification du critère de précision et de rapidité</vt:lpstr>
      <vt:lpstr>3. Vérification du critère de précision et de rapidité</vt:lpstr>
      <vt:lpstr>3. Vérification du critère de précision et de rapidité</vt:lpstr>
      <vt:lpstr>3. Vérification du critère de précision et de rapidité</vt:lpstr>
      <vt:lpstr>3. Vérification du critère de précision et de rapidité</vt:lpstr>
      <vt:lpstr>3. Vérification du critère de précision et de rapidité</vt:lpstr>
      <vt:lpstr>3. Vérification du critère de précision et de rapidité</vt:lpstr>
      <vt:lpstr>Présentation PowerPoint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Daidie</dc:creator>
  <cp:lastModifiedBy>Utilisateur de Microsoft Office</cp:lastModifiedBy>
  <cp:revision>357</cp:revision>
  <dcterms:created xsi:type="dcterms:W3CDTF">2006-02-21T08:40:26Z</dcterms:created>
  <dcterms:modified xsi:type="dcterms:W3CDTF">2020-09-11T06:37:14Z</dcterms:modified>
</cp:coreProperties>
</file>