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48" r:id="rId2"/>
    <p:sldId id="398" r:id="rId3"/>
    <p:sldId id="257" r:id="rId4"/>
    <p:sldId id="450" r:id="rId5"/>
    <p:sldId id="449" r:id="rId6"/>
    <p:sldId id="473" r:id="rId7"/>
    <p:sldId id="499" r:id="rId8"/>
    <p:sldId id="500" r:id="rId9"/>
    <p:sldId id="501" r:id="rId10"/>
    <p:sldId id="502" r:id="rId11"/>
    <p:sldId id="503" r:id="rId12"/>
    <p:sldId id="452" r:id="rId13"/>
    <p:sldId id="504" r:id="rId14"/>
    <p:sldId id="506" r:id="rId15"/>
    <p:sldId id="480" r:id="rId16"/>
    <p:sldId id="454" r:id="rId17"/>
    <p:sldId id="507" r:id="rId18"/>
    <p:sldId id="508" r:id="rId19"/>
    <p:sldId id="510" r:id="rId20"/>
    <p:sldId id="511" r:id="rId21"/>
    <p:sldId id="512" r:id="rId22"/>
    <p:sldId id="397" r:id="rId23"/>
  </p:sldIdLst>
  <p:sldSz cx="9144000" cy="6858000" type="screen4x3"/>
  <p:notesSz cx="6794500" cy="9906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8000"/>
    <a:srgbClr val="CC3300"/>
    <a:srgbClr val="000099"/>
    <a:srgbClr val="000066"/>
    <a:srgbClr val="25941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33"/>
    <p:restoredTop sz="50083"/>
  </p:normalViewPr>
  <p:slideViewPr>
    <p:cSldViewPr snapToGrid="0">
      <p:cViewPr varScale="1">
        <p:scale>
          <a:sx n="45" d="100"/>
          <a:sy n="45" d="100"/>
        </p:scale>
        <p:origin x="20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0" d="100"/>
        <a:sy n="9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91B38A-6A9B-6A4F-BDCE-5D973C673885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77322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15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15AE47-228E-D746-8134-255AD97E4C3E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98171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7A563CB-5296-DD41-8C32-263B7209E1C3}" type="slidenum">
              <a:rPr lang="fr-FR" altLang="fr-FR" sz="1200"/>
              <a:pPr/>
              <a:t>3</a:t>
            </a:fld>
            <a:endParaRPr lang="fr-FR" altLang="fr-FR" sz="120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99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95EE694-5F08-ED4F-98D9-1F215680E212}" type="slidenum">
              <a:rPr lang="fr-FR" altLang="fr-FR" sz="1200"/>
              <a:pPr/>
              <a:t>13</a:t>
            </a:fld>
            <a:endParaRPr lang="fr-FR" altLang="fr-FR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6177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4FD7DEE-2F35-CD4A-A21C-610E304F1BE0}" type="slidenum">
              <a:rPr lang="fr-FR" altLang="fr-FR" sz="1200"/>
              <a:pPr/>
              <a:t>14</a:t>
            </a:fld>
            <a:endParaRPr lang="fr-FR" altLang="fr-FR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5147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878A1E9-EAC3-CA49-9294-AF0F1D46431B}" type="slidenum">
              <a:rPr lang="fr-FR" altLang="fr-FR" sz="1200"/>
              <a:pPr/>
              <a:t>16</a:t>
            </a:fld>
            <a:endParaRPr lang="fr-FR" altLang="fr-FR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4628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AD3256A-46C4-9C4B-9F7B-4C3603E836AD}" type="slidenum">
              <a:rPr lang="fr-FR" altLang="fr-FR" sz="1200"/>
              <a:pPr/>
              <a:t>17</a:t>
            </a:fld>
            <a:endParaRPr lang="fr-FR" altLang="fr-FR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0023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FD107FA-D392-C941-9C14-821D8D19B1F6}" type="slidenum">
              <a:rPr lang="fr-FR" altLang="fr-FR" sz="1200"/>
              <a:pPr/>
              <a:t>18</a:t>
            </a:fld>
            <a:endParaRPr lang="fr-FR" altLang="fr-FR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6482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8932C5FC-E270-2F4F-A4CF-C6C25BA35A91}" type="slidenum">
              <a:rPr lang="fr-FR" altLang="fr-FR" sz="1200"/>
              <a:pPr/>
              <a:t>22</a:t>
            </a:fld>
            <a:endParaRPr lang="fr-FR" altLang="fr-FR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0894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3C06F303-66D2-1541-92CD-D576A1931C09}" type="slidenum">
              <a:rPr lang="fr-FR" altLang="fr-FR" sz="1200"/>
              <a:pPr/>
              <a:t>4</a:t>
            </a:fld>
            <a:endParaRPr lang="fr-FR" altLang="fr-FR" sz="120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4600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20E5D4-1140-FC45-AA93-3B85391C1055}" type="slidenum">
              <a:rPr lang="fr-FR" altLang="fr-FR" sz="1200"/>
              <a:pPr/>
              <a:t>5</a:t>
            </a:fld>
            <a:endParaRPr lang="fr-FR" altLang="fr-FR" sz="120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727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8E77BDB-A389-EA40-90B6-0C16067C7D9A}" type="slidenum">
              <a:rPr lang="fr-FR" altLang="fr-FR" sz="1200"/>
              <a:pPr/>
              <a:t>7</a:t>
            </a:fld>
            <a:endParaRPr lang="fr-FR" altLang="fr-FR" sz="120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0830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7A06F83-7AA4-B241-A924-FEF1252629B0}" type="slidenum">
              <a:rPr lang="fr-FR" altLang="fr-FR" sz="1200"/>
              <a:pPr/>
              <a:t>8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636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97805D1-1EDA-9849-B428-D1479008BDB8}" type="slidenum">
              <a:rPr lang="fr-FR" altLang="fr-FR" sz="1200"/>
              <a:pPr/>
              <a:t>9</a:t>
            </a:fld>
            <a:endParaRPr lang="fr-FR" altLang="fr-FR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4683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873BCFAE-2DE5-8945-94F0-C822B7FCE349}" type="slidenum">
              <a:rPr lang="fr-FR" altLang="fr-FR" sz="1200"/>
              <a:pPr/>
              <a:t>10</a:t>
            </a:fld>
            <a:endParaRPr lang="fr-FR" altLang="fr-FR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10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CA05C69-349A-6B42-82D9-AC85AAEDBBD9}" type="slidenum">
              <a:rPr lang="fr-FR" altLang="fr-FR" sz="1200"/>
              <a:pPr/>
              <a:t>11</a:t>
            </a:fld>
            <a:endParaRPr lang="fr-FR" altLang="fr-FR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6181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CFA2A4D-DFD5-0A4C-A3FE-140271E16C65}" type="slidenum">
              <a:rPr lang="fr-FR" altLang="fr-FR" sz="1200"/>
              <a:pPr/>
              <a:t>12</a:t>
            </a:fld>
            <a:endParaRPr lang="fr-FR" altLang="fr-FR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57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7" name="Rectangle 103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57275" y="1343025"/>
            <a:ext cx="6400800" cy="885825"/>
          </a:xfrm>
          <a:extLst>
            <a:ext uri="{91240B29-F687-4f45-9708-019B960494DF}"/>
          </a:extLst>
        </p:spPr>
        <p:txBody>
          <a:bodyPr>
            <a:spAutoFit/>
          </a:bodyPr>
          <a:lstStyle>
            <a:lvl1pPr marL="0" indent="0" algn="ctr">
              <a:spcBef>
                <a:spcPct val="50000"/>
              </a:spcBef>
              <a:defRPr sz="2600" b="1">
                <a:solidFill>
                  <a:srgbClr val="000099"/>
                </a:solidFill>
                <a:latin typeface="Verdana" pitchFamily="34" charset="0"/>
                <a:cs typeface="Arial Unicode MS" pitchFamily="34" charset="-128"/>
              </a:defRPr>
            </a:lvl1pPr>
          </a:lstStyle>
          <a:p>
            <a:pPr lvl="0"/>
            <a:r>
              <a:rPr lang="fr-FR" altLang="fr-FR" noProof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8528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6874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57988" y="82550"/>
            <a:ext cx="2100262" cy="65008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82550"/>
            <a:ext cx="6148388" cy="65008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8867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3258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5031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047750"/>
            <a:ext cx="4124325" cy="5535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3925" y="1047750"/>
            <a:ext cx="4124325" cy="5535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70361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4633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05686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348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7714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8954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458788" y="82550"/>
            <a:ext cx="7781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47750"/>
            <a:ext cx="8401050" cy="553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/>
          </a:p>
        </p:txBody>
      </p:sp>
      <p:grpSp>
        <p:nvGrpSpPr>
          <p:cNvPr id="1028" name="Group 42"/>
          <p:cNvGrpSpPr>
            <a:grpSpLocks/>
          </p:cNvGrpSpPr>
          <p:nvPr userDrawn="1"/>
        </p:nvGrpSpPr>
        <p:grpSpPr bwMode="auto">
          <a:xfrm>
            <a:off x="8543925" y="6510338"/>
            <a:ext cx="596900" cy="366712"/>
            <a:chOff x="5616" y="4041"/>
            <a:chExt cx="407" cy="231"/>
          </a:xfrm>
        </p:grpSpPr>
        <p:grpSp>
          <p:nvGrpSpPr>
            <p:cNvPr id="1030" name="Group 43"/>
            <p:cNvGrpSpPr>
              <a:grpSpLocks/>
            </p:cNvGrpSpPr>
            <p:nvPr/>
          </p:nvGrpSpPr>
          <p:grpSpPr bwMode="auto">
            <a:xfrm>
              <a:off x="5616" y="4061"/>
              <a:ext cx="407" cy="192"/>
              <a:chOff x="144" y="1440"/>
              <a:chExt cx="5521" cy="1417"/>
            </a:xfrm>
          </p:grpSpPr>
          <p:sp>
            <p:nvSpPr>
              <p:cNvPr id="1032" name="Rectangle 44"/>
              <p:cNvSpPr>
                <a:spLocks noChangeArrowheads="1"/>
              </p:cNvSpPr>
              <p:nvPr/>
            </p:nvSpPr>
            <p:spPr bwMode="ltGray">
              <a:xfrm>
                <a:off x="144" y="1440"/>
                <a:ext cx="5506" cy="1417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033" name="Freeform 45"/>
              <p:cNvSpPr>
                <a:spLocks/>
              </p:cNvSpPr>
              <p:nvPr/>
            </p:nvSpPr>
            <p:spPr bwMode="ltGray">
              <a:xfrm>
                <a:off x="144" y="1440"/>
                <a:ext cx="5507" cy="1417"/>
              </a:xfrm>
              <a:custGeom>
                <a:avLst/>
                <a:gdLst>
                  <a:gd name="T0" fmla="*/ 5506 w 5507"/>
                  <a:gd name="T1" fmla="*/ 0 h 1417"/>
                  <a:gd name="T2" fmla="*/ 0 w 5507"/>
                  <a:gd name="T3" fmla="*/ 0 h 1417"/>
                  <a:gd name="T4" fmla="*/ 0 w 5507"/>
                  <a:gd name="T5" fmla="*/ 1416 h 14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507" h="1417">
                    <a:moveTo>
                      <a:pt x="5506" y="0"/>
                    </a:moveTo>
                    <a:lnTo>
                      <a:pt x="0" y="0"/>
                    </a:lnTo>
                    <a:lnTo>
                      <a:pt x="0" y="141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" name="Freeform 46"/>
              <p:cNvSpPr>
                <a:spLocks/>
              </p:cNvSpPr>
              <p:nvPr/>
            </p:nvSpPr>
            <p:spPr bwMode="ltGray">
              <a:xfrm>
                <a:off x="158" y="1440"/>
                <a:ext cx="5507" cy="1417"/>
              </a:xfrm>
              <a:custGeom>
                <a:avLst/>
                <a:gdLst>
                  <a:gd name="T0" fmla="*/ 5506 w 5507"/>
                  <a:gd name="T1" fmla="*/ 0 h 1417"/>
                  <a:gd name="T2" fmla="*/ 5506 w 5507"/>
                  <a:gd name="T3" fmla="*/ 1416 h 1417"/>
                  <a:gd name="T4" fmla="*/ 0 w 5507"/>
                  <a:gd name="T5" fmla="*/ 1416 h 14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507" h="1417">
                    <a:moveTo>
                      <a:pt x="5506" y="0"/>
                    </a:moveTo>
                    <a:lnTo>
                      <a:pt x="5506" y="1416"/>
                    </a:lnTo>
                    <a:lnTo>
                      <a:pt x="0" y="141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031" name="Text Box 47"/>
            <p:cNvSpPr txBox="1">
              <a:spLocks noChangeArrowheads="1"/>
            </p:cNvSpPr>
            <p:nvPr/>
          </p:nvSpPr>
          <p:spPr bwMode="auto">
            <a:xfrm>
              <a:off x="5638" y="4041"/>
              <a:ext cx="3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fld id="{02DB7038-BC21-0E45-84BA-907F8E15EA78}" type="slidenum">
                <a:rPr lang="en-GB" altLang="fr-FR" sz="1800" b="1" smtClean="0">
                  <a:solidFill>
                    <a:schemeClr val="accent2"/>
                  </a:solidFill>
                  <a:latin typeface="Arial" charset="0"/>
                </a:rPr>
                <a:pPr algn="ctr">
                  <a:defRPr/>
                </a:pPr>
                <a:t>‹#›</a:t>
              </a:fld>
              <a:endParaRPr lang="en-GB" altLang="fr-FR" sz="1800" b="1" smtClean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48"/>
          <p:cNvSpPr>
            <a:spLocks noChangeArrowheads="1"/>
          </p:cNvSpPr>
          <p:nvPr userDrawn="1"/>
        </p:nvSpPr>
        <p:spPr bwMode="auto">
          <a:xfrm>
            <a:off x="3175" y="1588"/>
            <a:ext cx="9137650" cy="6842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itchFamily="34" charset="0"/>
          <a:ea typeface="ＭＳ Ｐゴシック" charset="0"/>
        </a:defRPr>
      </a:lvl2pPr>
      <a:lvl3pPr algn="ctr" rtl="0" eaLnBrk="0" fontAlgn="base" hangingPunct="0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itchFamily="34" charset="0"/>
          <a:ea typeface="ＭＳ Ｐゴシック" charset="0"/>
        </a:defRPr>
      </a:lvl3pPr>
      <a:lvl4pPr algn="ctr" rtl="0" eaLnBrk="0" fontAlgn="base" hangingPunct="0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itchFamily="34" charset="0"/>
          <a:ea typeface="ＭＳ Ｐゴシック" charset="0"/>
        </a:defRPr>
      </a:lvl4pPr>
      <a:lvl5pPr algn="ctr" rtl="0" eaLnBrk="0" fontAlgn="base" hangingPunct="0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itchFamily="34" charset="0"/>
          <a:ea typeface="ＭＳ Ｐゴシック" charset="0"/>
        </a:defRPr>
      </a:lvl5pPr>
      <a:lvl6pPr marL="457200" algn="ctr" rtl="0" fontAlgn="base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itchFamily="34" charset="0"/>
        </a:defRPr>
      </a:lvl6pPr>
      <a:lvl7pPr marL="914400" algn="ctr" rtl="0" fontAlgn="base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itchFamily="34" charset="0"/>
        </a:defRPr>
      </a:lvl7pPr>
      <a:lvl8pPr marL="1371600" algn="ctr" rtl="0" fontAlgn="base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itchFamily="34" charset="0"/>
        </a:defRPr>
      </a:lvl8pPr>
      <a:lvl9pPr marL="1828800" algn="ctr" rtl="0" fontAlgn="base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3"/>
          <p:cNvSpPr>
            <a:spLocks noChangeArrowheads="1"/>
          </p:cNvSpPr>
          <p:nvPr/>
        </p:nvSpPr>
        <p:spPr bwMode="auto">
          <a:xfrm>
            <a:off x="679450" y="461963"/>
            <a:ext cx="77533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600" b="1">
                <a:solidFill>
                  <a:srgbClr val="000099"/>
                </a:solidFill>
                <a:latin typeface="Verdana" charset="0"/>
              </a:rPr>
              <a:t>Analyse structurelle de la plateforme 6 axes EX800</a:t>
            </a:r>
          </a:p>
        </p:txBody>
      </p:sp>
      <p:sp>
        <p:nvSpPr>
          <p:cNvPr id="4098" name="Rectangle 10"/>
          <p:cNvSpPr>
            <a:spLocks noChangeArrowheads="1"/>
          </p:cNvSpPr>
          <p:nvPr/>
        </p:nvSpPr>
        <p:spPr bwMode="auto">
          <a:xfrm>
            <a:off x="0" y="2338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  <p:pic>
        <p:nvPicPr>
          <p:cNvPr id="4099" name="Image 1" descr="aa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11300"/>
            <a:ext cx="3136900" cy="477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00" y="2146300"/>
            <a:ext cx="29337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Image 7" descr="bb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71513"/>
            <a:ext cx="8656638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2. Description structurelle du système</a:t>
            </a:r>
          </a:p>
        </p:txBody>
      </p:sp>
      <p:sp>
        <p:nvSpPr>
          <p:cNvPr id="19459" name="Text Box 12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Ajouter une photo de chaque composant de la CE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1 diapo pour chaque composant</a:t>
            </a:r>
          </a:p>
        </p:txBody>
      </p:sp>
      <p:sp>
        <p:nvSpPr>
          <p:cNvPr id="19460" name="Text Box 13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L’explication de la CE doit être réalisée dans l’ordre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imposé dans ce diaporama (c’est le bloc encadré en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rouge sur chaque diapo qui doit être décrit)</a:t>
            </a:r>
          </a:p>
        </p:txBody>
      </p:sp>
      <p:sp>
        <p:nvSpPr>
          <p:cNvPr id="19461" name="Rectangle 14"/>
          <p:cNvSpPr>
            <a:spLocks noChangeArrowheads="1"/>
          </p:cNvSpPr>
          <p:nvPr/>
        </p:nvSpPr>
        <p:spPr bwMode="auto">
          <a:xfrm>
            <a:off x="3481388" y="2185988"/>
            <a:ext cx="1316037" cy="1179512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Image 6" descr="bb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71513"/>
            <a:ext cx="8656638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2. Description structurelle du système</a:t>
            </a:r>
          </a:p>
        </p:txBody>
      </p:sp>
      <p:sp>
        <p:nvSpPr>
          <p:cNvPr id="21507" name="Text Box 12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Ajouter une photo de chaque composant de la CE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1 diapo pour chaque composant</a:t>
            </a:r>
          </a:p>
        </p:txBody>
      </p:sp>
      <p:sp>
        <p:nvSpPr>
          <p:cNvPr id="21508" name="Text Box 13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L’explication de la CE doit être réalisée dans l’ordre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imposé dans ce diaporama (c’est le bloc encadré en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rouge sur chaque diapo qui doit être décrit)</a:t>
            </a:r>
          </a:p>
        </p:txBody>
      </p:sp>
      <p:sp>
        <p:nvSpPr>
          <p:cNvPr id="21509" name="Rectangle 14"/>
          <p:cNvSpPr>
            <a:spLocks noChangeArrowheads="1"/>
          </p:cNvSpPr>
          <p:nvPr/>
        </p:nvSpPr>
        <p:spPr bwMode="auto">
          <a:xfrm>
            <a:off x="4665663" y="2170113"/>
            <a:ext cx="2874962" cy="1235075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2. Description structurelle du système</a:t>
            </a:r>
          </a:p>
        </p:txBody>
      </p:sp>
      <p:sp>
        <p:nvSpPr>
          <p:cNvPr id="23554" name="Text Box 9"/>
          <p:cNvSpPr txBox="1">
            <a:spLocks noChangeArrowheads="1"/>
          </p:cNvSpPr>
          <p:nvPr/>
        </p:nvSpPr>
        <p:spPr bwMode="auto">
          <a:xfrm>
            <a:off x="536575" y="4113213"/>
            <a:ext cx="774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Ajouter une photo de chaque composant de la CI</a:t>
            </a:r>
          </a:p>
        </p:txBody>
      </p:sp>
      <p:sp>
        <p:nvSpPr>
          <p:cNvPr id="23555" name="Text Box 10"/>
          <p:cNvSpPr txBox="1">
            <a:spLocks noChangeArrowheads="1"/>
          </p:cNvSpPr>
          <p:nvPr/>
        </p:nvSpPr>
        <p:spPr bwMode="auto">
          <a:xfrm>
            <a:off x="149225" y="5014913"/>
            <a:ext cx="8988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L’explication de la CI doit être réalisée dans l’ordre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imposé dans ce diaporama (ici le bloc encadré en rouge)</a:t>
            </a:r>
          </a:p>
        </p:txBody>
      </p:sp>
      <p:sp>
        <p:nvSpPr>
          <p:cNvPr id="23556" name="Rectangle 16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  <p:pic>
        <p:nvPicPr>
          <p:cNvPr id="23557" name="Image 1" descr="aa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20725"/>
            <a:ext cx="8974137" cy="32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12"/>
          <p:cNvSpPr>
            <a:spLocks noChangeArrowheads="1"/>
          </p:cNvSpPr>
          <p:nvPr/>
        </p:nvSpPr>
        <p:spPr bwMode="auto">
          <a:xfrm>
            <a:off x="2106613" y="1512888"/>
            <a:ext cx="1633537" cy="927100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2. Description structurelle du système</a:t>
            </a:r>
          </a:p>
        </p:txBody>
      </p:sp>
      <p:sp>
        <p:nvSpPr>
          <p:cNvPr id="25602" name="Text Box 9"/>
          <p:cNvSpPr txBox="1">
            <a:spLocks noChangeArrowheads="1"/>
          </p:cNvSpPr>
          <p:nvPr/>
        </p:nvSpPr>
        <p:spPr bwMode="auto">
          <a:xfrm>
            <a:off x="536575" y="4113213"/>
            <a:ext cx="774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Ajouter une photo de chaque composant de la CI</a:t>
            </a:r>
          </a:p>
        </p:txBody>
      </p:sp>
      <p:sp>
        <p:nvSpPr>
          <p:cNvPr id="25603" name="Text Box 10"/>
          <p:cNvSpPr txBox="1">
            <a:spLocks noChangeArrowheads="1"/>
          </p:cNvSpPr>
          <p:nvPr/>
        </p:nvSpPr>
        <p:spPr bwMode="auto">
          <a:xfrm>
            <a:off x="149225" y="5014913"/>
            <a:ext cx="8988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L’explication de la CI doit être réalisée dans l’ordre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imposé dans ce diaporama (ici le bloc encadré en rouge)</a:t>
            </a:r>
          </a:p>
        </p:txBody>
      </p:sp>
      <p:sp>
        <p:nvSpPr>
          <p:cNvPr id="25604" name="Rectangle 16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  <p:pic>
        <p:nvPicPr>
          <p:cNvPr id="25605" name="Image 9" descr="aa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20725"/>
            <a:ext cx="8974137" cy="32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Rectangle 12"/>
          <p:cNvSpPr>
            <a:spLocks noChangeArrowheads="1"/>
          </p:cNvSpPr>
          <p:nvPr/>
        </p:nvSpPr>
        <p:spPr bwMode="auto">
          <a:xfrm>
            <a:off x="2193925" y="2343150"/>
            <a:ext cx="1633538" cy="927100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2. Description structurelle du système</a:t>
            </a:r>
          </a:p>
        </p:txBody>
      </p:sp>
      <p:sp>
        <p:nvSpPr>
          <p:cNvPr id="27650" name="Text Box 9"/>
          <p:cNvSpPr txBox="1">
            <a:spLocks noChangeArrowheads="1"/>
          </p:cNvSpPr>
          <p:nvPr/>
        </p:nvSpPr>
        <p:spPr bwMode="auto">
          <a:xfrm>
            <a:off x="536575" y="4113213"/>
            <a:ext cx="774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Ajouter une photo de chaque composant de la CI</a:t>
            </a:r>
          </a:p>
        </p:txBody>
      </p:sp>
      <p:sp>
        <p:nvSpPr>
          <p:cNvPr id="27651" name="Text Box 10"/>
          <p:cNvSpPr txBox="1">
            <a:spLocks noChangeArrowheads="1"/>
          </p:cNvSpPr>
          <p:nvPr/>
        </p:nvSpPr>
        <p:spPr bwMode="auto">
          <a:xfrm>
            <a:off x="149225" y="5014913"/>
            <a:ext cx="8988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L’explication de la CI doit être réalisée dans l’ordre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imposé dans ce diaporama (ici le bloc encadré en rouge)</a:t>
            </a:r>
          </a:p>
        </p:txBody>
      </p:sp>
      <p:sp>
        <p:nvSpPr>
          <p:cNvPr id="27652" name="Rectangle 16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  <p:pic>
        <p:nvPicPr>
          <p:cNvPr id="27653" name="Image 7" descr="aa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20725"/>
            <a:ext cx="8974137" cy="32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021263" y="1466850"/>
            <a:ext cx="1720850" cy="1193800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155575" y="1477963"/>
            <a:ext cx="8763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95300" indent="-4953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400" b="1">
                <a:solidFill>
                  <a:schemeClr val="hlink"/>
                </a:solidFill>
                <a:latin typeface="Verdana" charset="0"/>
              </a:rPr>
              <a:t>1. Présentation générale du système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>
                <a:solidFill>
                  <a:schemeClr val="hlink"/>
                </a:solidFill>
                <a:latin typeface="Verdana" charset="0"/>
              </a:rPr>
              <a:t>2. Description structurelle du système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>
                <a:solidFill>
                  <a:srgbClr val="000099"/>
                </a:solidFill>
                <a:latin typeface="Verdana" charset="0"/>
              </a:rPr>
              <a:t>3. Validation expérimentale de performances</a:t>
            </a:r>
          </a:p>
          <a:p>
            <a:pPr eaLnBrk="1" hangingPunct="1">
              <a:spcBef>
                <a:spcPct val="50000"/>
              </a:spcBef>
            </a:pPr>
            <a:endParaRPr lang="fr-FR" altLang="fr-FR" sz="2400" b="1">
              <a:solidFill>
                <a:schemeClr val="hlink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80988" y="1912938"/>
            <a:ext cx="886301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dirty="0" smtClean="0">
                <a:solidFill>
                  <a:srgbClr val="FF0000"/>
                </a:solidFill>
                <a:latin typeface="Verdana" charset="0"/>
              </a:rPr>
              <a:t>Expliquer le protocole expérimental réalisé ainsi que les </a:t>
            </a:r>
          </a:p>
          <a:p>
            <a:pPr eaLnBrk="1" hangingPunct="1">
              <a:defRPr/>
            </a:pPr>
            <a:r>
              <a:rPr lang="fr-FR" altLang="fr-FR" i="1" dirty="0" smtClean="0">
                <a:solidFill>
                  <a:srgbClr val="FF0000"/>
                </a:solidFill>
                <a:latin typeface="Verdana" charset="0"/>
              </a:rPr>
              <a:t>différentes conditions de réglage et de travail</a:t>
            </a:r>
          </a:p>
          <a:p>
            <a:pPr eaLnBrk="1" hangingPunct="1">
              <a:defRPr/>
            </a:pPr>
            <a:r>
              <a:rPr lang="fr-FR" altLang="fr-FR" i="1" dirty="0" smtClean="0">
                <a:solidFill>
                  <a:srgbClr val="FF0000"/>
                </a:solidFill>
                <a:latin typeface="Verdana" charset="0"/>
              </a:rPr>
              <a:t>(Par ailleurs une répétition de 3 essais est minimale)</a:t>
            </a:r>
          </a:p>
          <a:p>
            <a:pPr eaLnBrk="1" hangingPunct="1">
              <a:defRPr/>
            </a:pPr>
            <a:endParaRPr lang="fr-FR" altLang="fr-FR" i="1" dirty="0" smtClean="0">
              <a:solidFill>
                <a:srgbClr val="FF0000"/>
              </a:solidFill>
              <a:latin typeface="Verdana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30263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3. Vérification des critères de précision et de stabilité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55713" y="3052763"/>
            <a:ext cx="72580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</a:rPr>
              <a:t>Ajouter capture d’écran de la courbe obtenue par expérience. Sur cette courbe doit apparaître l’erreur de précision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06750" y="1117600"/>
            <a:ext cx="2700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smtClean="0">
                <a:latin typeface="Verdana" charset="0"/>
              </a:rPr>
              <a:t>Essai n°1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30263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3. Vérification des critères de précision et de stabilité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55713" y="3052763"/>
            <a:ext cx="72580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</a:rPr>
              <a:t>Ajouter capture d’écran de la courbe obtenue par expérience. Sur cette courbe doit apparaître l’erreur de précision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6750" y="1117600"/>
            <a:ext cx="2700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dirty="0" smtClean="0">
                <a:latin typeface="Verdana" charset="0"/>
              </a:rPr>
              <a:t>Essai n°2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30263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3. Vérification des critères de précision et de stabilité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55713" y="3052763"/>
            <a:ext cx="72580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</a:rPr>
              <a:t>Ajouter capture d’écran de la courbe obtenue par expérience. Sur cette courbe doit apparaître l’erreur de précision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06750" y="1117600"/>
            <a:ext cx="2700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dirty="0" smtClean="0">
                <a:latin typeface="Verdana" charset="0"/>
              </a:rPr>
              <a:t>Essai n°3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30263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3. Vérification des critères de précision et de stabilité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ChangeArrowheads="1"/>
          </p:cNvSpPr>
          <p:nvPr/>
        </p:nvSpPr>
        <p:spPr bwMode="auto">
          <a:xfrm>
            <a:off x="155575" y="1477963"/>
            <a:ext cx="8763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95300" indent="-4953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400" b="1">
                <a:solidFill>
                  <a:srgbClr val="000099"/>
                </a:solidFill>
                <a:latin typeface="Verdana" charset="0"/>
              </a:rPr>
              <a:t>1. Présentation générale du système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>
                <a:solidFill>
                  <a:srgbClr val="000099"/>
                </a:solidFill>
                <a:latin typeface="Verdana" charset="0"/>
              </a:rPr>
              <a:t>2. Description structurelle du système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>
                <a:solidFill>
                  <a:srgbClr val="000099"/>
                </a:solidFill>
                <a:latin typeface="Verdana" charset="0"/>
              </a:rPr>
              <a:t>3. Validation expérimentale de performances</a:t>
            </a:r>
          </a:p>
          <a:p>
            <a:pPr eaLnBrk="1" hangingPunct="1">
              <a:spcBef>
                <a:spcPct val="50000"/>
              </a:spcBef>
            </a:pPr>
            <a:endParaRPr lang="fr-FR" altLang="fr-FR" sz="2400" b="1">
              <a:solidFill>
                <a:srgbClr val="000099"/>
              </a:solidFill>
              <a:latin typeface="Verdana" charset="0"/>
            </a:endParaRPr>
          </a:p>
        </p:txBody>
      </p:sp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441325" y="4113213"/>
            <a:ext cx="83883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Note : Les commentaires en rouge dans tout le diaporama sont les consignes à respecter et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doivent être évidemment supprimés par la suite pour la restitution orale du travail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535488" y="1390650"/>
            <a:ext cx="0" cy="52546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36638" y="966788"/>
            <a:ext cx="270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smtClean="0">
                <a:latin typeface="Verdana" charset="0"/>
              </a:rPr>
              <a:t>Expérience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85750" y="2092325"/>
            <a:ext cx="409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</a:rPr>
              <a:t>Erreur statique :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58763" y="4229100"/>
            <a:ext cx="4092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</a:rPr>
              <a:t>Amplitude du 1</a:t>
            </a:r>
            <a:r>
              <a:rPr lang="fr-FR" altLang="fr-FR" baseline="30000" smtClean="0">
                <a:latin typeface="Verdana" charset="0"/>
              </a:rPr>
              <a:t>er</a:t>
            </a:r>
            <a:r>
              <a:rPr lang="fr-FR" altLang="fr-FR" smtClean="0">
                <a:latin typeface="Verdana" charset="0"/>
              </a:rPr>
              <a:t> dépassement :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093788" y="2524125"/>
            <a:ext cx="1978025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42900" y="5226050"/>
            <a:ext cx="3630613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4741863" y="2092325"/>
            <a:ext cx="409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</a:rPr>
              <a:t>Erreur statique :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4714875" y="4229100"/>
            <a:ext cx="4092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</a:rPr>
              <a:t>Amplitude du 1</a:t>
            </a:r>
            <a:r>
              <a:rPr lang="fr-FR" altLang="fr-FR" baseline="30000" smtClean="0">
                <a:latin typeface="Verdana" charset="0"/>
              </a:rPr>
              <a:t>er</a:t>
            </a:r>
            <a:r>
              <a:rPr lang="fr-FR" altLang="fr-FR" smtClean="0">
                <a:latin typeface="Verdana" charset="0"/>
              </a:rPr>
              <a:t> dépassement :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549900" y="2524125"/>
            <a:ext cx="1978025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4799013" y="5226050"/>
            <a:ext cx="3630612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5091113" y="966788"/>
            <a:ext cx="3725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smtClean="0">
                <a:latin typeface="Verdana" charset="0"/>
              </a:rPr>
              <a:t>Cahier des charges</a:t>
            </a:r>
          </a:p>
        </p:txBody>
      </p:sp>
      <p:sp>
        <p:nvSpPr>
          <p:cNvPr id="379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30263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3. Vérification des critères de précision et de stabilité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" y="2132013"/>
            <a:ext cx="7918450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30263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3. Vérification des critères de précision et de stabilité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784225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algn="ctr" eaLnBrk="1" hangingPunct="1">
              <a:defRPr/>
            </a:pPr>
            <a:r>
              <a:rPr lang="fr-FR" altLang="fr-FR" b="1" smtClean="0">
                <a:latin typeface="Verdana" charset="0"/>
              </a:rPr>
              <a:t>Ecart en % entre performances obtenues et performances attendues + conclusion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ChangeArrowheads="1"/>
          </p:cNvSpPr>
          <p:nvPr/>
        </p:nvSpPr>
        <p:spPr bwMode="auto">
          <a:xfrm>
            <a:off x="660400" y="1892300"/>
            <a:ext cx="775335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000" b="1">
                <a:solidFill>
                  <a:srgbClr val="000099"/>
                </a:solidFill>
                <a:latin typeface="Verdana" charset="0"/>
                <a:ea typeface="ＭＳ Ｐゴシック" charset="-128"/>
              </a:rPr>
              <a:t>FIN</a:t>
            </a:r>
          </a:p>
          <a:p>
            <a:pPr algn="ctr" eaLnBrk="1" hangingPunct="1">
              <a:spcBef>
                <a:spcPct val="50000"/>
              </a:spcBef>
            </a:pPr>
            <a:endParaRPr lang="fr-FR" altLang="fr-FR" sz="3000" b="1">
              <a:solidFill>
                <a:srgbClr val="000099"/>
              </a:solidFill>
              <a:latin typeface="Verdana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22325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1. Présentation générale du système</a:t>
            </a:r>
            <a:br>
              <a:rPr lang="fr-FR" altLang="fr-FR">
                <a:ea typeface="ＭＳ Ｐゴシック" charset="-128"/>
              </a:rPr>
            </a:br>
            <a:endParaRPr lang="fr-FR" altLang="fr-FR">
              <a:ea typeface="ＭＳ Ｐゴシック" charset="-128"/>
            </a:endParaRPr>
          </a:p>
        </p:txBody>
      </p:sp>
      <p:sp>
        <p:nvSpPr>
          <p:cNvPr id="6146" name="Rectangle 24"/>
          <p:cNvSpPr>
            <a:spLocks noChangeArrowheads="1"/>
          </p:cNvSpPr>
          <p:nvPr/>
        </p:nvSpPr>
        <p:spPr bwMode="auto">
          <a:xfrm>
            <a:off x="0" y="2338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  <p:sp>
        <p:nvSpPr>
          <p:cNvPr id="6147" name="Rectangle 2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  <p:pic>
        <p:nvPicPr>
          <p:cNvPr id="6148" name="Image 1" descr="uc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1050925"/>
            <a:ext cx="7561263" cy="48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22325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1. Présentation générale du système</a:t>
            </a:r>
            <a:br>
              <a:rPr lang="fr-FR" altLang="fr-FR">
                <a:ea typeface="ＭＳ Ｐゴシック" charset="-128"/>
              </a:rPr>
            </a:br>
            <a:endParaRPr lang="fr-FR" altLang="fr-FR">
              <a:ea typeface="ＭＳ Ｐゴシック" charset="-128"/>
            </a:endParaRPr>
          </a:p>
        </p:txBody>
      </p:sp>
      <p:pic>
        <p:nvPicPr>
          <p:cNvPr id="8194" name="Image 1" descr="bd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825500"/>
            <a:ext cx="9107487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22325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1. Présentation générale du système</a:t>
            </a:r>
            <a:br>
              <a:rPr lang="fr-FR" altLang="fr-FR">
                <a:ea typeface="ＭＳ Ｐゴシック" charset="-128"/>
              </a:rPr>
            </a:br>
            <a:endParaRPr lang="fr-FR" altLang="fr-FR">
              <a:ea typeface="ＭＳ Ｐゴシック" charset="-128"/>
            </a:endParaRPr>
          </a:p>
        </p:txBody>
      </p:sp>
      <p:pic>
        <p:nvPicPr>
          <p:cNvPr id="1024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808038"/>
            <a:ext cx="8229600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76288" y="3482975"/>
            <a:ext cx="1725612" cy="110172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rgbClr val="FFFFFF"/>
              </a:solidFill>
              <a:ea typeface="ＭＳ Ｐゴシック" charset="0"/>
              <a:cs typeface="Arial Unicode MS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75200" y="3482975"/>
            <a:ext cx="1727200" cy="1101725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rgbClr val="FFFFFF"/>
              </a:solidFill>
              <a:ea typeface="ＭＳ Ｐゴシック" charset="0"/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ChangeArrowheads="1"/>
          </p:cNvSpPr>
          <p:nvPr/>
        </p:nvSpPr>
        <p:spPr bwMode="auto">
          <a:xfrm>
            <a:off x="155575" y="1477963"/>
            <a:ext cx="8763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95300" indent="-4953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400" b="1">
                <a:solidFill>
                  <a:schemeClr val="hlink"/>
                </a:solidFill>
                <a:latin typeface="Verdana" charset="0"/>
              </a:rPr>
              <a:t>1. Présentation générale du système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>
                <a:solidFill>
                  <a:srgbClr val="000099"/>
                </a:solidFill>
                <a:latin typeface="Verdana" charset="0"/>
              </a:rPr>
              <a:t>2. Description structurelle du système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2400" b="1">
                <a:solidFill>
                  <a:schemeClr val="hlink"/>
                </a:solidFill>
                <a:latin typeface="Verdana" charset="0"/>
              </a:rPr>
              <a:t>3. Validation expérimentale de performances</a:t>
            </a:r>
          </a:p>
        </p:txBody>
      </p:sp>
      <p:pic>
        <p:nvPicPr>
          <p:cNvPr id="12290" name="Image 1" descr="aa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025" y="3048000"/>
            <a:ext cx="5649913" cy="370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2. Description structurelle du système</a:t>
            </a:r>
          </a:p>
        </p:txBody>
      </p:sp>
      <p:sp>
        <p:nvSpPr>
          <p:cNvPr id="13314" name="Text Box 12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Ajouter une photo de chaque composant de la CE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1 diapo pour chaque composant</a:t>
            </a:r>
          </a:p>
        </p:txBody>
      </p:sp>
      <p:sp>
        <p:nvSpPr>
          <p:cNvPr id="13315" name="Text Box 13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L’explication de la CE doit être réalisée dans l’ordre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imposé dans ce diaporama (c’est le bloc encadré en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rouge sur chaque diapo qui doit être décrit)</a:t>
            </a:r>
          </a:p>
        </p:txBody>
      </p:sp>
      <p:pic>
        <p:nvPicPr>
          <p:cNvPr id="13316" name="Image 1" descr="bb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71513"/>
            <a:ext cx="8656638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14"/>
          <p:cNvSpPr>
            <a:spLocks noChangeArrowheads="1"/>
          </p:cNvSpPr>
          <p:nvPr/>
        </p:nvSpPr>
        <p:spPr bwMode="auto">
          <a:xfrm>
            <a:off x="7381875" y="1365250"/>
            <a:ext cx="1563688" cy="2497138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age 7" descr="bb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71513"/>
            <a:ext cx="8656638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2. Description structurelle du système</a:t>
            </a:r>
          </a:p>
        </p:txBody>
      </p:sp>
      <p:sp>
        <p:nvSpPr>
          <p:cNvPr id="15363" name="Text Box 12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Ajouter une photo de chaque composant de la CE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1 diapo pour chaque composant</a:t>
            </a:r>
          </a:p>
        </p:txBody>
      </p:sp>
      <p:sp>
        <p:nvSpPr>
          <p:cNvPr id="15364" name="Text Box 13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L’explication de la CE doit être réalisée dans l’ordre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imposé dans ce diaporama (c’est le bloc encadré en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rouge sur chaque diapo qui doit être décrit)</a:t>
            </a:r>
          </a:p>
        </p:txBody>
      </p:sp>
      <p:sp>
        <p:nvSpPr>
          <p:cNvPr id="15365" name="Rectangle 14"/>
          <p:cNvSpPr>
            <a:spLocks noChangeArrowheads="1"/>
          </p:cNvSpPr>
          <p:nvPr/>
        </p:nvSpPr>
        <p:spPr bwMode="auto">
          <a:xfrm>
            <a:off x="190500" y="2286000"/>
            <a:ext cx="2344738" cy="1054100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Image 6" descr="bb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71513"/>
            <a:ext cx="8656638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charset="-128"/>
              </a:rPr>
              <a:t>2. Description structurelle du système</a:t>
            </a:r>
          </a:p>
        </p:txBody>
      </p:sp>
      <p:sp>
        <p:nvSpPr>
          <p:cNvPr id="17411" name="Text Box 12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Ajouter une photo de chaque composant de la CE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1 diapo pour chaque composant</a:t>
            </a:r>
          </a:p>
        </p:txBody>
      </p:sp>
      <p:sp>
        <p:nvSpPr>
          <p:cNvPr id="17412" name="Text Box 13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L’explication de la CE doit être réalisée dans l’ordre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imposé dans ce diaporama (c’est le bloc encadré en </a:t>
            </a:r>
          </a:p>
          <a:p>
            <a:pPr eaLnBrk="1" hangingPunct="1">
              <a:spcBef>
                <a:spcPct val="0"/>
              </a:spcBef>
            </a:pPr>
            <a:r>
              <a:rPr lang="fr-FR" altLang="fr-FR" sz="2400" i="1">
                <a:solidFill>
                  <a:srgbClr val="FF0000"/>
                </a:solidFill>
                <a:latin typeface="Verdana" charset="0"/>
              </a:rPr>
              <a:t>rouge sur chaque diapo qui doit être décrit)</a:t>
            </a:r>
          </a:p>
        </p:txBody>
      </p:sp>
      <p:sp>
        <p:nvSpPr>
          <p:cNvPr id="17413" name="Rectangle 14"/>
          <p:cNvSpPr>
            <a:spLocks noChangeArrowheads="1"/>
          </p:cNvSpPr>
          <p:nvPr/>
        </p:nvSpPr>
        <p:spPr bwMode="auto">
          <a:xfrm>
            <a:off x="2027238" y="1231900"/>
            <a:ext cx="1501775" cy="2236788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240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a">
  <a:themeElements>
    <a:clrScheme name="ins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nsa">
      <a:majorFont>
        <a:latin typeface="Verdana"/>
        <a:ea typeface=""/>
        <a:cs typeface=""/>
      </a:majorFont>
      <a:minorFont>
        <a:latin typeface="Arial Unicode MS"/>
        <a:ea typeface="Arial Unicode MS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s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s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</TotalTime>
  <Words>650</Words>
  <Application>Microsoft Macintosh PowerPoint</Application>
  <PresentationFormat>Présentation à l'écran (4:3)</PresentationFormat>
  <Paragraphs>95</Paragraphs>
  <Slides>22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Times New Roman</vt:lpstr>
      <vt:lpstr>ＭＳ Ｐゴシック</vt:lpstr>
      <vt:lpstr>Arial</vt:lpstr>
      <vt:lpstr>Verdana</vt:lpstr>
      <vt:lpstr>Arial Unicode MS</vt:lpstr>
      <vt:lpstr>insa</vt:lpstr>
      <vt:lpstr>Présentation PowerPoint</vt:lpstr>
      <vt:lpstr>Présentation PowerPoint</vt:lpstr>
      <vt:lpstr>1. Présentation générale du système </vt:lpstr>
      <vt:lpstr>1. Présentation générale du système </vt:lpstr>
      <vt:lpstr>1. Présentation générale du système </vt:lpstr>
      <vt:lpstr>Présentation PowerPoint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Présentation PowerPoint</vt:lpstr>
      <vt:lpstr>3. Vérification des critères de précision et de stabilité</vt:lpstr>
      <vt:lpstr>3. Vérification des critères de précision et de stabilité</vt:lpstr>
      <vt:lpstr>3. Vérification des critères de précision et de stabilité</vt:lpstr>
      <vt:lpstr>3. Vérification des critères de précision et de stabilité</vt:lpstr>
      <vt:lpstr>3. Vérification des critères de précision et de stabilité</vt:lpstr>
      <vt:lpstr>3. Vérification des critères de précision et de stabilité</vt:lpstr>
      <vt:lpstr>Présentation PowerPoint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Daidie</dc:creator>
  <cp:lastModifiedBy>Utilisateur de Microsoft Office</cp:lastModifiedBy>
  <cp:revision>424</cp:revision>
  <dcterms:created xsi:type="dcterms:W3CDTF">2006-02-21T08:40:26Z</dcterms:created>
  <dcterms:modified xsi:type="dcterms:W3CDTF">2020-09-11T06:38:12Z</dcterms:modified>
</cp:coreProperties>
</file>