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8" r:id="rId2"/>
    <p:sldId id="398" r:id="rId3"/>
    <p:sldId id="257" r:id="rId4"/>
    <p:sldId id="450" r:id="rId5"/>
    <p:sldId id="449" r:id="rId6"/>
    <p:sldId id="473" r:id="rId7"/>
    <p:sldId id="499" r:id="rId8"/>
    <p:sldId id="500" r:id="rId9"/>
    <p:sldId id="501" r:id="rId10"/>
    <p:sldId id="502" r:id="rId11"/>
    <p:sldId id="503" r:id="rId12"/>
    <p:sldId id="452" r:id="rId13"/>
    <p:sldId id="504" r:id="rId14"/>
    <p:sldId id="505" r:id="rId15"/>
    <p:sldId id="506" r:id="rId16"/>
    <p:sldId id="480" r:id="rId17"/>
    <p:sldId id="454" r:id="rId18"/>
    <p:sldId id="507" r:id="rId19"/>
    <p:sldId id="508" r:id="rId20"/>
    <p:sldId id="509" r:id="rId21"/>
    <p:sldId id="455" r:id="rId22"/>
    <p:sldId id="468" r:id="rId23"/>
    <p:sldId id="479" r:id="rId24"/>
    <p:sldId id="478" r:id="rId25"/>
    <p:sldId id="469" r:id="rId26"/>
    <p:sldId id="471" r:id="rId27"/>
    <p:sldId id="397" r:id="rId28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CC3300"/>
    <a:srgbClr val="000099"/>
    <a:srgbClr val="000066"/>
    <a:srgbClr val="25941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50083"/>
  </p:normalViewPr>
  <p:slideViewPr>
    <p:cSldViewPr snapToGrid="0">
      <p:cViewPr varScale="1">
        <p:scale>
          <a:sx n="45" d="100"/>
          <a:sy n="45" d="100"/>
        </p:scale>
        <p:origin x="2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E053E9-020F-6849-8BF4-EF4AF755BF1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53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81964D-3E60-1A45-8019-75966523C6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5080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761DD2-6783-1B41-B0D0-D7587C1F5FFB}" type="slidenum">
              <a:rPr lang="fr-FR" altLang="fr-FR" sz="1200"/>
              <a:pPr/>
              <a:t>3</a:t>
            </a:fld>
            <a:endParaRPr lang="fr-FR" altLang="fr-FR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3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B43785-F72C-C74F-B6F7-995615A76AB1}" type="slidenum">
              <a:rPr lang="fr-FR" altLang="fr-FR" sz="1200"/>
              <a:pPr/>
              <a:t>13</a:t>
            </a:fld>
            <a:endParaRPr lang="fr-FR" alt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2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E4D0467-F2F6-234E-8C17-F8FD131DE113}" type="slidenum">
              <a:rPr lang="fr-FR" altLang="fr-FR" sz="1200"/>
              <a:pPr/>
              <a:t>14</a:t>
            </a:fld>
            <a:endParaRPr lang="fr-FR" altLang="fr-F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78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4F5D6C3-F506-B846-9097-995936AB86FD}" type="slidenum">
              <a:rPr lang="fr-FR" altLang="fr-FR" sz="1200"/>
              <a:pPr/>
              <a:t>15</a:t>
            </a:fld>
            <a:endParaRPr lang="fr-FR" altLang="fr-FR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0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0DFD01-684F-4A4C-A6DB-8925EB75B6CE}" type="slidenum">
              <a:rPr lang="fr-FR" altLang="fr-FR" sz="1200"/>
              <a:pPr/>
              <a:t>17</a:t>
            </a:fld>
            <a:endParaRPr lang="fr-FR" altLang="fr-FR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34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0B2696-3D5F-9B44-83CE-1FA70B5AB441}" type="slidenum">
              <a:rPr lang="fr-FR" altLang="fr-FR" sz="1200"/>
              <a:pPr/>
              <a:t>18</a:t>
            </a:fld>
            <a:endParaRPr lang="fr-FR" altLang="fr-FR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445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DF20A5-3CD6-AD48-A4CE-0E632627313F}" type="slidenum">
              <a:rPr lang="fr-FR" altLang="fr-FR" sz="1200"/>
              <a:pPr/>
              <a:t>19</a:t>
            </a:fld>
            <a:endParaRPr lang="fr-FR" altLang="fr-FR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358E92-664E-F14E-8248-79D1D89F5D1F}" type="slidenum">
              <a:rPr lang="fr-FR" altLang="fr-FR" sz="1200"/>
              <a:pPr/>
              <a:t>20</a:t>
            </a:fld>
            <a:endParaRPr lang="fr-FR" altLang="fr-FR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107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E521B07-F1C7-A947-B148-616498D118EB}" type="slidenum">
              <a:rPr lang="fr-FR" altLang="fr-FR" sz="1200"/>
              <a:pPr/>
              <a:t>21</a:t>
            </a:fld>
            <a:endParaRPr lang="fr-FR" alt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26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26EB08E-F2EC-CC4D-963E-4AD0F113EDBB}" type="slidenum">
              <a:rPr lang="fr-FR" altLang="fr-FR" sz="1200"/>
              <a:pPr/>
              <a:t>22</a:t>
            </a:fld>
            <a:endParaRPr lang="fr-FR" altLang="fr-FR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4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2A5CB9-6B0E-154A-A08C-7BD4129D1CC6}" type="slidenum">
              <a:rPr lang="fr-FR" altLang="fr-FR" sz="1200"/>
              <a:pPr/>
              <a:t>23</a:t>
            </a:fld>
            <a:endParaRPr lang="fr-FR" altLang="fr-F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49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F9754C9-930B-4448-BD37-3588F445A269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08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471111-EA1C-E347-A722-6496545231DF}" type="slidenum">
              <a:rPr lang="fr-FR" altLang="fr-FR" sz="1200"/>
              <a:pPr/>
              <a:t>24</a:t>
            </a:fld>
            <a:endParaRPr lang="fr-FR" altLang="fr-F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264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F38BC60-9444-544C-A76D-A5621603BB70}" type="slidenum">
              <a:rPr lang="fr-FR" altLang="fr-FR" sz="1200"/>
              <a:pPr/>
              <a:t>25</a:t>
            </a:fld>
            <a:endParaRPr lang="fr-FR" altLang="fr-FR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354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23C3B3C-F21B-A14C-95DE-777DF4620E7F}" type="slidenum">
              <a:rPr lang="fr-FR" altLang="fr-FR" sz="1200"/>
              <a:pPr/>
              <a:t>26</a:t>
            </a:fld>
            <a:endParaRPr lang="fr-FR" altLang="fr-F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050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5F8FC1F-80F5-C84C-9D71-2D1E67AEF2E7}" type="slidenum">
              <a:rPr lang="fr-FR" altLang="fr-FR" sz="1200"/>
              <a:pPr/>
              <a:t>27</a:t>
            </a:fld>
            <a:endParaRPr lang="fr-FR" alt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92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65DF6A-E4DE-FD4E-B6EB-4C6F566EBAB6}" type="slidenum">
              <a:rPr lang="fr-FR" altLang="fr-FR" sz="1200"/>
              <a:pPr/>
              <a:t>5</a:t>
            </a:fld>
            <a:endParaRPr lang="fr-FR" altLang="fr-FR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0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9DA46DF-F9FE-3F45-AB45-AD94955F27BC}" type="slidenum">
              <a:rPr lang="fr-FR" altLang="fr-FR" sz="1200"/>
              <a:pPr/>
              <a:t>7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38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95B7C0-3CB0-3E4A-ABE3-0A995E33F1E8}" type="slidenum">
              <a:rPr lang="fr-FR" altLang="fr-FR" sz="1200"/>
              <a:pPr/>
              <a:t>8</a:t>
            </a:fld>
            <a:endParaRPr lang="fr-FR" altLang="fr-F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82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D00B382-0FAF-8544-80F3-5EFBF91F5B67}" type="slidenum">
              <a:rPr lang="fr-FR" altLang="fr-FR" sz="1200"/>
              <a:pPr/>
              <a:t>9</a:t>
            </a:fld>
            <a:endParaRPr lang="fr-FR" alt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87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9DE5DDB-F4AD-5640-A548-22811C3F7756}" type="slidenum">
              <a:rPr lang="fr-FR" altLang="fr-FR" sz="1200"/>
              <a:pPr/>
              <a:t>10</a:t>
            </a:fld>
            <a:endParaRPr lang="fr-FR" altLang="fr-F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18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E7A6F5E-D354-BF42-A44C-27B99FD4A7FF}" type="slidenum">
              <a:rPr lang="fr-FR" altLang="fr-FR" sz="1200"/>
              <a:pPr/>
              <a:t>11</a:t>
            </a:fld>
            <a:endParaRPr lang="fr-FR" alt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71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343FC1-198E-114E-86A2-A90F09B19B5E}" type="slidenum">
              <a:rPr lang="fr-FR" altLang="fr-FR" sz="1200"/>
              <a:pPr/>
              <a:t>12</a:t>
            </a:fld>
            <a:endParaRPr lang="fr-FR" altLang="fr-F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8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7275" y="1343025"/>
            <a:ext cx="6400800" cy="885825"/>
          </a:xfrm>
          <a:extLst>
            <a:ext uri="{91240B29-F687-4f45-9708-019B960494DF}"/>
          </a:extLst>
        </p:spPr>
        <p:txBody>
          <a:bodyPr>
            <a:spAutoFit/>
          </a:bodyPr>
          <a:lstStyle>
            <a:lvl1pPr marL="0" indent="0" algn="ctr">
              <a:spcBef>
                <a:spcPct val="50000"/>
              </a:spcBef>
              <a:defRPr sz="2600" b="1">
                <a:solidFill>
                  <a:srgbClr val="000099"/>
                </a:solidFill>
                <a:latin typeface="Verdana" pitchFamily="34" charset="0"/>
                <a:cs typeface="Arial Unicode MS" pitchFamily="34" charset="-128"/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0560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188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7988" y="82550"/>
            <a:ext cx="2100262" cy="6500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148388" cy="6500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5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94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41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3925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307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088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8635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0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84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40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82550"/>
            <a:ext cx="778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750"/>
            <a:ext cx="840105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grpSp>
        <p:nvGrpSpPr>
          <p:cNvPr id="1028" name="Group 42"/>
          <p:cNvGrpSpPr>
            <a:grpSpLocks/>
          </p:cNvGrpSpPr>
          <p:nvPr userDrawn="1"/>
        </p:nvGrpSpPr>
        <p:grpSpPr bwMode="auto">
          <a:xfrm>
            <a:off x="8543925" y="6510338"/>
            <a:ext cx="596900" cy="366712"/>
            <a:chOff x="5616" y="4041"/>
            <a:chExt cx="407" cy="231"/>
          </a:xfrm>
        </p:grpSpPr>
        <p:grpSp>
          <p:nvGrpSpPr>
            <p:cNvPr id="1030" name="Group 43"/>
            <p:cNvGrpSpPr>
              <a:grpSpLocks/>
            </p:cNvGrpSpPr>
            <p:nvPr/>
          </p:nvGrpSpPr>
          <p:grpSpPr bwMode="auto">
            <a:xfrm>
              <a:off x="5616" y="4061"/>
              <a:ext cx="407" cy="192"/>
              <a:chOff x="144" y="1440"/>
              <a:chExt cx="5521" cy="1417"/>
            </a:xfrm>
          </p:grpSpPr>
          <p:sp>
            <p:nvSpPr>
              <p:cNvPr id="1032" name="Rectangle 44"/>
              <p:cNvSpPr>
                <a:spLocks noChangeArrowheads="1"/>
              </p:cNvSpPr>
              <p:nvPr/>
            </p:nvSpPr>
            <p:spPr bwMode="ltGray">
              <a:xfrm>
                <a:off x="144" y="1440"/>
                <a:ext cx="5506" cy="141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mtClean="0"/>
              </a:p>
            </p:txBody>
          </p:sp>
          <p:sp>
            <p:nvSpPr>
              <p:cNvPr id="1033" name="Freeform 45"/>
              <p:cNvSpPr>
                <a:spLocks/>
              </p:cNvSpPr>
              <p:nvPr/>
            </p:nvSpPr>
            <p:spPr bwMode="ltGray">
              <a:xfrm>
                <a:off x="144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0 w 5507"/>
                  <a:gd name="T3" fmla="*/ 0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0" y="0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46"/>
              <p:cNvSpPr>
                <a:spLocks/>
              </p:cNvSpPr>
              <p:nvPr/>
            </p:nvSpPr>
            <p:spPr bwMode="ltGray">
              <a:xfrm>
                <a:off x="158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5506 w 5507"/>
                  <a:gd name="T3" fmla="*/ 1416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5506" y="1416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1" name="Text Box 47"/>
            <p:cNvSpPr txBox="1">
              <a:spLocks noChangeArrowheads="1"/>
            </p:cNvSpPr>
            <p:nvPr/>
          </p:nvSpPr>
          <p:spPr bwMode="auto">
            <a:xfrm>
              <a:off x="5638" y="4041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fld id="{0D177E91-C231-CB4D-9732-92F77ED8831F}" type="slidenum">
                <a:rPr lang="en-GB" altLang="fr-FR" sz="1800" b="1" smtClean="0">
                  <a:solidFill>
                    <a:schemeClr val="accent2"/>
                  </a:solidFill>
                  <a:latin typeface="Arial" charset="0"/>
                </a:rPr>
                <a:pPr algn="ctr">
                  <a:defRPr/>
                </a:pPr>
                <a:t>‹#›</a:t>
              </a:fld>
              <a:endParaRPr lang="en-GB" altLang="fr-FR" sz="1800" b="1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48"/>
          <p:cNvSpPr>
            <a:spLocks noChangeArrowheads="1"/>
          </p:cNvSpPr>
          <p:nvPr userDrawn="1"/>
        </p:nvSpPr>
        <p:spPr bwMode="auto">
          <a:xfrm>
            <a:off x="3175" y="1588"/>
            <a:ext cx="9137650" cy="6842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6pPr>
      <a:lvl7pPr marL="9144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7pPr>
      <a:lvl8pPr marL="13716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8pPr>
      <a:lvl9pPr marL="18288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ChangeArrowheads="1"/>
          </p:cNvSpPr>
          <p:nvPr/>
        </p:nvSpPr>
        <p:spPr bwMode="auto">
          <a:xfrm>
            <a:off x="679450" y="461963"/>
            <a:ext cx="7753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600" b="1">
                <a:solidFill>
                  <a:srgbClr val="000099"/>
                </a:solidFill>
                <a:latin typeface="Verdana" charset="0"/>
              </a:rPr>
              <a:t>Analyse structurelle du simulateur de course SimXperience</a:t>
            </a:r>
          </a:p>
        </p:txBody>
      </p:sp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099" name="jpg_jpe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76388"/>
            <a:ext cx="77660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7"/>
          <p:cNvGraphicFramePr>
            <a:graphicFrameLocks noChangeAspect="1"/>
          </p:cNvGraphicFramePr>
          <p:nvPr/>
        </p:nvGraphicFramePr>
        <p:xfrm>
          <a:off x="42863" y="-296863"/>
          <a:ext cx="91440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Picture" r:id="rId4" imgW="9002110" imgH="4067503" progId="Word.Picture.8">
                  <p:embed/>
                </p:oleObj>
              </mc:Choice>
              <mc:Fallback>
                <p:oleObj name="Picture" r:id="rId4" imgW="9002110" imgH="4067503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-296863"/>
                        <a:ext cx="91440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3387725" y="1463675"/>
            <a:ext cx="1184275" cy="59848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3387725" y="2519363"/>
            <a:ext cx="1184275" cy="59848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7"/>
          <p:cNvGraphicFramePr>
            <a:graphicFrameLocks noChangeAspect="1"/>
          </p:cNvGraphicFramePr>
          <p:nvPr/>
        </p:nvGraphicFramePr>
        <p:xfrm>
          <a:off x="42863" y="-296863"/>
          <a:ext cx="91440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Picture" r:id="rId4" imgW="9002110" imgH="4067503" progId="Word.Picture.8">
                  <p:embed/>
                </p:oleObj>
              </mc:Choice>
              <mc:Fallback>
                <p:oleObj name="Picture" r:id="rId4" imgW="9002110" imgH="4067503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-296863"/>
                        <a:ext cx="91440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5197475" y="2051050"/>
            <a:ext cx="1417638" cy="59848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898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(ici le bloc encadré en rouge)</a:t>
            </a:r>
          </a:p>
        </p:txBody>
      </p:sp>
      <p:sp>
        <p:nvSpPr>
          <p:cNvPr id="23556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-134938" y="347663"/>
          <a:ext cx="9629776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Picture" r:id="rId4" imgW="7472855" imgH="3079531" progId="Word.Picture.8">
                  <p:embed/>
                </p:oleObj>
              </mc:Choice>
              <mc:Fallback>
                <p:oleObj name="Picture" r:id="rId4" imgW="7472855" imgH="3079531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-134938" y="347663"/>
                        <a:ext cx="9629776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1343025" y="1282700"/>
            <a:ext cx="1633538" cy="927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25602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898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(ici le bloc encadré en rouge)</a:t>
            </a:r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-134938" y="347663"/>
          <a:ext cx="9629776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Picture" r:id="rId4" imgW="7472855" imgH="3079531" progId="Word.Picture.8">
                  <p:embed/>
                </p:oleObj>
              </mc:Choice>
              <mc:Fallback>
                <p:oleObj name="Picture" r:id="rId4" imgW="7472855" imgH="3079531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-134938" y="347663"/>
                        <a:ext cx="9629776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1333500" y="2141538"/>
            <a:ext cx="1633538" cy="927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27650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898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(ici le bloc encadré en rouge)</a:t>
            </a:r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-134938" y="347663"/>
          <a:ext cx="9629776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Picture" r:id="rId4" imgW="7472855" imgH="3079531" progId="Word.Picture.8">
                  <p:embed/>
                </p:oleObj>
              </mc:Choice>
              <mc:Fallback>
                <p:oleObj name="Picture" r:id="rId4" imgW="7472855" imgH="3079531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-134938" y="347663"/>
                        <a:ext cx="9629776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1371600" y="3063875"/>
            <a:ext cx="1633538" cy="927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898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(ici le bloc encadré en rouge)</a:t>
            </a:r>
          </a:p>
        </p:txBody>
      </p:sp>
      <p:sp>
        <p:nvSpPr>
          <p:cNvPr id="29700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29701" name="Object 6"/>
          <p:cNvGraphicFramePr>
            <a:graphicFrameLocks noChangeAspect="1"/>
          </p:cNvGraphicFramePr>
          <p:nvPr/>
        </p:nvGraphicFramePr>
        <p:xfrm>
          <a:off x="-134938" y="347663"/>
          <a:ext cx="9629776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Picture" r:id="rId4" imgW="7472855" imgH="3079531" progId="Word.Picture.8">
                  <p:embed/>
                </p:oleObj>
              </mc:Choice>
              <mc:Fallback>
                <p:oleObj name="Picture" r:id="rId4" imgW="7472855" imgH="3079531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"/>
                      <a:stretch>
                        <a:fillRect/>
                      </a:stretch>
                    </p:blipFill>
                    <p:spPr bwMode="auto">
                      <a:xfrm>
                        <a:off x="-134938" y="347663"/>
                        <a:ext cx="9629776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4406900" y="1692275"/>
            <a:ext cx="1633538" cy="92868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chemeClr val="hlink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</a:pPr>
            <a:endParaRPr lang="fr-FR" altLang="fr-FR" sz="2400" b="1">
              <a:solidFill>
                <a:schemeClr val="hlink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3.1 Vérification du critère « Reproduire les accélérations »</a:t>
            </a:r>
          </a:p>
        </p:txBody>
      </p:sp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1979613" y="1312863"/>
            <a:ext cx="561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Réglage du système pour ce travail</a:t>
            </a:r>
          </a:p>
        </p:txBody>
      </p:sp>
      <p:pic>
        <p:nvPicPr>
          <p:cNvPr id="32771" name="png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68525"/>
            <a:ext cx="5399088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473325" y="2789238"/>
            <a:ext cx="1762125" cy="681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3.1 Vérification du critère « Reproduire les accélérations »</a:t>
            </a:r>
          </a:p>
        </p:txBody>
      </p:sp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1077913" y="2357438"/>
            <a:ext cx="72580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capture d’écran des courbes 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 accélération longitudinale mesurée,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angle de tangage mesuré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accélération longitudinale envoyée par jeu vidéo (DATA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3.1 Vérification du critère « Reproduire les accélérations »</a:t>
            </a:r>
          </a:p>
        </p:txBody>
      </p:sp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077913" y="2357438"/>
            <a:ext cx="72580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capture d’écran des courbes 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 accélération latérale mesurée,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angle de roulis mesuré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accélération latérale envoyée par jeu vidéo (DATA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000099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</a:pPr>
            <a:endParaRPr lang="fr-FR" altLang="fr-FR" sz="2400" b="1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1325" y="4113213"/>
            <a:ext cx="8388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Note : Les commentaires en rouge dans tout le diaporama sont les consignes à respecter et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doivent être évidemment supprimés par la suite pour la restitution orale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3.1 Vérification du critère « Reproduire les accélérations »</a:t>
            </a: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Expérience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85750" y="2051050"/>
            <a:ext cx="435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Accélération longitudinale 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85750" y="4181475"/>
            <a:ext cx="409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Accélération latérale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189038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1093788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8920" name="Rectangle 14"/>
          <p:cNvSpPr>
            <a:spLocks noChangeArrowheads="1"/>
          </p:cNvSpPr>
          <p:nvPr/>
        </p:nvSpPr>
        <p:spPr bwMode="auto">
          <a:xfrm>
            <a:off x="4692650" y="2792413"/>
            <a:ext cx="4352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Accélérations longitudinales et latérales</a:t>
            </a:r>
          </a:p>
        </p:txBody>
      </p:sp>
      <p:sp>
        <p:nvSpPr>
          <p:cNvPr id="38921" name="Rectangle 17"/>
          <p:cNvSpPr>
            <a:spLocks noChangeArrowheads="1"/>
          </p:cNvSpPr>
          <p:nvPr/>
        </p:nvSpPr>
        <p:spPr bwMode="auto">
          <a:xfrm>
            <a:off x="5645150" y="371792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8922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Cahier des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3.2 Vérification du critère de précision et de rapidité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590550" y="1585913"/>
            <a:ext cx="8312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Expliquer le protocole expérimental réalisé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(Par ailleurs une répétition de 3 essais est minimale)</a:t>
            </a:r>
          </a:p>
          <a:p>
            <a:pPr eaLnBrk="1" hangingPunct="1">
              <a:spcBef>
                <a:spcPct val="0"/>
              </a:spcBef>
            </a:pPr>
            <a:endParaRPr lang="fr-FR" altLang="fr-FR" sz="2400" i="1">
              <a:solidFill>
                <a:srgbClr val="FF0000"/>
              </a:solidFill>
              <a:latin typeface="Verdana" charset="0"/>
            </a:endParaRPr>
          </a:p>
        </p:txBody>
      </p:sp>
      <p:pic>
        <p:nvPicPr>
          <p:cNvPr id="40967" name="png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578100"/>
            <a:ext cx="5400675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2117725" y="3806825"/>
            <a:ext cx="1763713" cy="681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3.2 Vérification du critère de précision et de rapidité</a:t>
            </a: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Essai n°1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3.2 Vérification du critère de précision et de rapidité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Essai n°2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3.2 Vérification du critère de précision et de rapidité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255713" y="2876550"/>
            <a:ext cx="7258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capture d’écran de la courbe obtenue par expérience. Sur cette courbe doit apparaître le temps de réponse à 5%, l’erreur statique et le lieu du premier dépassement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Essai n°3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3.2 Vérification du critère de précision et de rapidité</a:t>
            </a:r>
          </a:p>
        </p:txBody>
      </p:sp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Expérience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285750" y="2052638"/>
            <a:ext cx="435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Temps de réponse à 5% :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85750" y="4181475"/>
            <a:ext cx="409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Erreur statique :</a:t>
            </a:r>
          </a:p>
        </p:txBody>
      </p:sp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1189038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59" name="Rectangle 10"/>
          <p:cNvSpPr>
            <a:spLocks noChangeArrowheads="1"/>
          </p:cNvSpPr>
          <p:nvPr/>
        </p:nvSpPr>
        <p:spPr bwMode="auto">
          <a:xfrm>
            <a:off x="1093788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60" name="Rectangle 14"/>
          <p:cNvSpPr>
            <a:spLocks noChangeArrowheads="1"/>
          </p:cNvSpPr>
          <p:nvPr/>
        </p:nvSpPr>
        <p:spPr bwMode="auto">
          <a:xfrm>
            <a:off x="4741863" y="2052638"/>
            <a:ext cx="435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Temps de réponse à 5% :</a:t>
            </a:r>
          </a:p>
        </p:txBody>
      </p:sp>
      <p:sp>
        <p:nvSpPr>
          <p:cNvPr id="49161" name="Rectangle 15"/>
          <p:cNvSpPr>
            <a:spLocks noChangeArrowheads="1"/>
          </p:cNvSpPr>
          <p:nvPr/>
        </p:nvSpPr>
        <p:spPr bwMode="auto">
          <a:xfrm>
            <a:off x="4741863" y="4181475"/>
            <a:ext cx="409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Erreur statique :</a:t>
            </a:r>
          </a:p>
        </p:txBody>
      </p:sp>
      <p:sp>
        <p:nvSpPr>
          <p:cNvPr id="49162" name="Rectangle 17"/>
          <p:cNvSpPr>
            <a:spLocks noChangeArrowheads="1"/>
          </p:cNvSpPr>
          <p:nvPr/>
        </p:nvSpPr>
        <p:spPr bwMode="auto">
          <a:xfrm>
            <a:off x="5645150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63" name="Rectangle 18"/>
          <p:cNvSpPr>
            <a:spLocks noChangeArrowheads="1"/>
          </p:cNvSpPr>
          <p:nvPr/>
        </p:nvSpPr>
        <p:spPr bwMode="auto">
          <a:xfrm>
            <a:off x="5549900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164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Cahier des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30263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3.2 Vérification du critère de précision et de rapidité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2400" b="1">
                <a:latin typeface="Verdana" charset="0"/>
              </a:rPr>
              <a:t>Ecart en % entre performances obtenues et performances attendues + conclusion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271463" y="2686050"/>
            <a:ext cx="435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Temps de réponse à 5% :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285750" y="4868863"/>
            <a:ext cx="409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latin typeface="Verdana" charset="0"/>
              </a:rPr>
              <a:t>Erreur statique :</a:t>
            </a: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4764088" y="2530475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06" name="Rectangle 18"/>
          <p:cNvSpPr>
            <a:spLocks noChangeArrowheads="1"/>
          </p:cNvSpPr>
          <p:nvPr/>
        </p:nvSpPr>
        <p:spPr bwMode="auto">
          <a:xfrm>
            <a:off x="3549650" y="4686300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660400" y="1892300"/>
            <a:ext cx="77533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3000" b="1">
                <a:solidFill>
                  <a:srgbClr val="000099"/>
                </a:solidFill>
                <a:latin typeface="Verdana" charset="0"/>
              </a:rPr>
              <a:t>FIN</a:t>
            </a:r>
          </a:p>
          <a:p>
            <a:pPr algn="ctr" eaLnBrk="1" hangingPunct="1">
              <a:spcBef>
                <a:spcPct val="50000"/>
              </a:spcBef>
            </a:pPr>
            <a:endParaRPr lang="fr-FR" altLang="fr-FR" sz="3000" b="1">
              <a:solidFill>
                <a:srgbClr val="000099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1. Présentation générale du système</a:t>
            </a:r>
            <a:br>
              <a:rPr lang="fr-FR" altLang="fr-FR">
                <a:ea typeface="ＭＳ Ｐゴシック" charset="-128"/>
              </a:rPr>
            </a:br>
            <a:endParaRPr lang="fr-FR" altLang="fr-FR">
              <a:ea typeface="ＭＳ Ｐゴシック" charset="-128"/>
            </a:endParaRPr>
          </a:p>
        </p:txBody>
      </p:sp>
      <p:sp>
        <p:nvSpPr>
          <p:cNvPr id="6146" name="Rectangle 24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47" name="Rectangle 26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614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481138"/>
            <a:ext cx="63881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r="14153"/>
          <a:stretch>
            <a:fillRect/>
          </a:stretch>
        </p:blipFill>
        <p:spPr bwMode="auto">
          <a:xfrm>
            <a:off x="4870450" y="3209925"/>
            <a:ext cx="42735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1. Présentation générale du système</a:t>
            </a:r>
            <a:br>
              <a:rPr lang="fr-FR" altLang="fr-FR">
                <a:ea typeface="ＭＳ Ｐゴシック" charset="-128"/>
              </a:rPr>
            </a:br>
            <a:endParaRPr lang="fr-FR" altLang="fr-FR">
              <a:ea typeface="ＭＳ Ｐゴシック" charset="-128"/>
            </a:endParaRPr>
          </a:p>
        </p:txBody>
      </p:sp>
      <p:pic>
        <p:nvPicPr>
          <p:cNvPr id="8195" name="png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22288"/>
            <a:ext cx="5094288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983288" y="2747963"/>
            <a:ext cx="204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À compléter</a:t>
            </a:r>
            <a:endParaRPr lang="fr-FR" altLang="fr-FR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1. Présentation générale du système</a:t>
            </a:r>
            <a:br>
              <a:rPr lang="fr-FR" altLang="fr-FR">
                <a:ea typeface="ＭＳ Ｐゴシック" charset="-128"/>
              </a:rPr>
            </a:br>
            <a:endParaRPr lang="fr-FR" altLang="fr-FR">
              <a:ea typeface="ＭＳ Ｐゴシック" charset="-128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914400" y="4149725"/>
          <a:ext cx="7632700" cy="2008188"/>
        </p:xfrm>
        <a:graphic>
          <a:graphicData uri="http://schemas.openxmlformats.org/drawingml/2006/table">
            <a:tbl>
              <a:tblPr/>
              <a:tblGrid>
                <a:gridCol w="2886075"/>
                <a:gridCol w="4746625"/>
              </a:tblGrid>
              <a:tr h="349250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Critères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Niveaux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Accélération longitudinale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±10 m. s-2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Accélération lattérale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±1 m. s-2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Rapidité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  <a:r>
                        <a:rPr kumimoji="0" lang="fr-FR" altLang="fr-FR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0" lang="fr-FR" alt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%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0,2 s pour une entrée en échelon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Précision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Erreur &lt;1 mm en réponse à une consigne en échelon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Dépassement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20 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</a:t>
                      </a: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pic>
        <p:nvPicPr>
          <p:cNvPr id="10264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1363"/>
            <a:ext cx="7539038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02088" y="2781300"/>
            <a:ext cx="1325562" cy="101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Arial Unicode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4500" y="2781300"/>
            <a:ext cx="1366838" cy="1016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chemeClr val="hlink"/>
                </a:solidFill>
                <a:latin typeface="Verdana" charset="0"/>
              </a:rPr>
              <a:t>3. Validation expérimentale de performances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17"/>
          <p:cNvGraphicFramePr>
            <a:graphicFrameLocks noChangeAspect="1"/>
          </p:cNvGraphicFramePr>
          <p:nvPr/>
        </p:nvGraphicFramePr>
        <p:xfrm>
          <a:off x="42863" y="-296863"/>
          <a:ext cx="91440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Picture" r:id="rId4" imgW="9002110" imgH="4067503" progId="Word.Picture.8">
                  <p:embed/>
                </p:oleObj>
              </mc:Choice>
              <mc:Fallback>
                <p:oleObj name="Picture" r:id="rId4" imgW="9002110" imgH="4067503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-296863"/>
                        <a:ext cx="91440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6756400" y="615950"/>
            <a:ext cx="2214563" cy="319405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7"/>
          <p:cNvGraphicFramePr>
            <a:graphicFrameLocks noChangeAspect="1"/>
          </p:cNvGraphicFramePr>
          <p:nvPr/>
        </p:nvGraphicFramePr>
        <p:xfrm>
          <a:off x="42863" y="-296863"/>
          <a:ext cx="91440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icture" r:id="rId4" imgW="9002110" imgH="4067503" progId="Word.Picture.8">
                  <p:embed/>
                </p:oleObj>
              </mc:Choice>
              <mc:Fallback>
                <p:oleObj name="Picture" r:id="rId4" imgW="9002110" imgH="4067503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-296863"/>
                        <a:ext cx="91440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223838" y="1685925"/>
            <a:ext cx="1701800" cy="1054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7"/>
          <p:cNvGraphicFramePr>
            <a:graphicFrameLocks noChangeAspect="1"/>
          </p:cNvGraphicFramePr>
          <p:nvPr/>
        </p:nvGraphicFramePr>
        <p:xfrm>
          <a:off x="42863" y="-296863"/>
          <a:ext cx="91440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icture" r:id="rId4" imgW="9002110" imgH="4067503" progId="Word.Picture.8">
                  <p:embed/>
                </p:oleObj>
              </mc:Choice>
              <mc:Fallback>
                <p:oleObj name="Picture" r:id="rId4" imgW="9002110" imgH="4067503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4"/>
                      <a:stretch>
                        <a:fillRect/>
                      </a:stretch>
                    </p:blipFill>
                    <p:spPr bwMode="auto">
                      <a:xfrm>
                        <a:off x="42863" y="-296863"/>
                        <a:ext cx="91440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charset="-128"/>
              </a:rPr>
              <a:t>2. Description structurelle du système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2146300" y="1427163"/>
            <a:ext cx="1184275" cy="1717675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a">
  <a:themeElements>
    <a:clrScheme name="in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a">
      <a:majorFont>
        <a:latin typeface="Verdana"/>
        <a:ea typeface=""/>
        <a:cs typeface=""/>
      </a:majorFont>
      <a:minorFont>
        <a:latin typeface="Arial Unicode MS"/>
        <a:ea typeface="Arial Unicode MS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861</Words>
  <Application>Microsoft Macintosh PowerPoint</Application>
  <PresentationFormat>Présentation à l'écran (4:3)</PresentationFormat>
  <Paragraphs>139</Paragraphs>
  <Slides>27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Times New Roman</vt:lpstr>
      <vt:lpstr>ＭＳ Ｐゴシック</vt:lpstr>
      <vt:lpstr>Arial</vt:lpstr>
      <vt:lpstr>Verdana</vt:lpstr>
      <vt:lpstr>Arial Unicode MS</vt:lpstr>
      <vt:lpstr>insa</vt:lpstr>
      <vt:lpstr>Microsoft Word Picture</vt:lpstr>
      <vt:lpstr>Présentation PowerPoint</vt:lpstr>
      <vt:lpstr>Présentation PowerPoint</vt:lpstr>
      <vt:lpstr>1. Présentation générale du système </vt:lpstr>
      <vt:lpstr>1. Présentation générale du système </vt:lpstr>
      <vt:lpstr>1. Présentation générale du système </vt:lpstr>
      <vt:lpstr>Présentation PowerPoint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Présentation PowerPoint</vt:lpstr>
      <vt:lpstr>3.1 Vérification du critère « Reproduire les accélérations »</vt:lpstr>
      <vt:lpstr>3.1 Vérification du critère « Reproduire les accélérations »</vt:lpstr>
      <vt:lpstr>3.1 Vérification du critère « Reproduire les accélérations »</vt:lpstr>
      <vt:lpstr>3.1 Vérification du critère « Reproduire les accélérations »</vt:lpstr>
      <vt:lpstr>3.2 Vérification du critère de précision et de rapidité</vt:lpstr>
      <vt:lpstr>3.2 Vérification du critère de précision et de rapidité</vt:lpstr>
      <vt:lpstr>3.2 Vérification du critère de précision et de rapidité</vt:lpstr>
      <vt:lpstr>3.2 Vérification du critère de précision et de rapidité</vt:lpstr>
      <vt:lpstr>3.2 Vérification du critère de précision et de rapidité</vt:lpstr>
      <vt:lpstr>3.2 Vérification du critère de précision et de rapidité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Daidie</dc:creator>
  <cp:lastModifiedBy>Utilisateur de Microsoft Office</cp:lastModifiedBy>
  <cp:revision>396</cp:revision>
  <dcterms:created xsi:type="dcterms:W3CDTF">2006-02-21T08:40:26Z</dcterms:created>
  <dcterms:modified xsi:type="dcterms:W3CDTF">2020-09-11T06:38:38Z</dcterms:modified>
</cp:coreProperties>
</file>