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48" r:id="rId2"/>
    <p:sldId id="398" r:id="rId3"/>
    <p:sldId id="257" r:id="rId4"/>
    <p:sldId id="450" r:id="rId5"/>
    <p:sldId id="449" r:id="rId6"/>
    <p:sldId id="473" r:id="rId7"/>
    <p:sldId id="453" r:id="rId8"/>
    <p:sldId id="490" r:id="rId9"/>
    <p:sldId id="491" r:id="rId10"/>
    <p:sldId id="492" r:id="rId11"/>
    <p:sldId id="493" r:id="rId12"/>
    <p:sldId id="452" r:id="rId13"/>
    <p:sldId id="494" r:id="rId14"/>
    <p:sldId id="496" r:id="rId15"/>
    <p:sldId id="495" r:id="rId16"/>
    <p:sldId id="480" r:id="rId17"/>
    <p:sldId id="455" r:id="rId18"/>
    <p:sldId id="468" r:id="rId19"/>
    <p:sldId id="479" r:id="rId20"/>
    <p:sldId id="478" r:id="rId21"/>
    <p:sldId id="469" r:id="rId22"/>
    <p:sldId id="471" r:id="rId23"/>
    <p:sldId id="489" r:id="rId24"/>
    <p:sldId id="397" r:id="rId25"/>
  </p:sldIdLst>
  <p:sldSz cx="9144000" cy="6858000" type="screen4x3"/>
  <p:notesSz cx="67945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3300"/>
    <a:srgbClr val="000099"/>
    <a:srgbClr val="000066"/>
    <a:srgbClr val="0000FF"/>
    <a:srgbClr val="25941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7" autoAdjust="0"/>
    <p:restoredTop sz="93290" autoAdjust="0"/>
  </p:normalViewPr>
  <p:slideViewPr>
    <p:cSldViewPr snapToGrid="0">
      <p:cViewPr varScale="1">
        <p:scale>
          <a:sx n="77" d="100"/>
          <a:sy n="77" d="100"/>
        </p:scale>
        <p:origin x="169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C756FD-8ACC-0F4D-88CB-B1233D9026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15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AA84B9-0CAC-514E-A52F-D676E7AF17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5620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4434DC2E-4251-B347-B8F6-8EAE9BE32F71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3</a:t>
            </a:fld>
            <a:endParaRPr lang="fr-FR" altLang="fr-FR" sz="1200"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74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885E9B12-EF80-FB48-BDFC-6A0CCA5B5142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13</a:t>
            </a:fld>
            <a:endParaRPr lang="fr-FR" altLang="fr-FR" sz="1200"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0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885E9B12-EF80-FB48-BDFC-6A0CCA5B5142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14</a:t>
            </a:fld>
            <a:endParaRPr lang="fr-FR" altLang="fr-FR" sz="1200"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30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2FE00704-C6F2-8640-B931-E83CC92161D9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15</a:t>
            </a:fld>
            <a:endParaRPr lang="fr-FR" altLang="fr-FR" sz="1200"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87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E7A559EB-62A0-724C-A64C-D01D25F01E8E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17</a:t>
            </a:fld>
            <a:endParaRPr lang="fr-FR" altLang="fr-FR" sz="1200"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78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59EFBABD-D893-AE49-8960-94BEF91F3689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18</a:t>
            </a:fld>
            <a:endParaRPr lang="fr-FR" altLang="fr-FR" sz="1200"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18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B680811E-380F-0446-9729-D9BE8B476C4E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19</a:t>
            </a:fld>
            <a:endParaRPr lang="fr-FR" altLang="fr-FR" sz="1200"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93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933850D4-73E5-A54B-A5D0-D8410C5890F6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20</a:t>
            </a:fld>
            <a:endParaRPr lang="fr-FR" altLang="fr-FR" sz="1200"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33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23172584-BF53-B241-932A-A8573B0AEBE4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21</a:t>
            </a:fld>
            <a:endParaRPr lang="fr-FR" altLang="fr-FR" sz="1200"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2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CEEDDE46-1E3B-9040-A9F9-EA869CE409C2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22</a:t>
            </a:fld>
            <a:endParaRPr lang="fr-FR" altLang="fr-FR" sz="1200"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11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BE29339F-6B80-0043-B0FC-F5FA703FA988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23</a:t>
            </a:fld>
            <a:endParaRPr lang="fr-FR" altLang="fr-FR" sz="1200"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4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F42075DC-6F16-5444-9A28-F46EBB2507C1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4</a:t>
            </a:fld>
            <a:endParaRPr lang="fr-FR" altLang="fr-FR" sz="1200"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4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789A1DDD-7F84-B44E-9EA7-6DBC331DAABB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24</a:t>
            </a:fld>
            <a:endParaRPr lang="fr-FR" altLang="fr-FR" sz="1200"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7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E641858B-4531-2E45-8060-E5D8DF9B7C50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5</a:t>
            </a:fld>
            <a:endParaRPr lang="fr-FR" altLang="fr-FR" sz="1200"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7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9D64AAA8-E7F6-AA46-8B66-70DB0DF4722E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7</a:t>
            </a:fld>
            <a:endParaRPr lang="fr-FR" altLang="fr-FR" sz="1200"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6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AB8B3256-0CCF-9E48-9485-425C06B8A382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8</a:t>
            </a:fld>
            <a:endParaRPr lang="fr-FR" altLang="fr-FR" sz="1200"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E05558FD-813E-864F-83E7-58D59DD8E391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9</a:t>
            </a:fld>
            <a:endParaRPr lang="fr-FR" altLang="fr-FR" sz="1200"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9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0A16D65C-30A9-A741-82C0-E41436B65635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10</a:t>
            </a:fld>
            <a:endParaRPr lang="fr-FR" altLang="fr-FR" sz="1200"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3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C88647E7-FDD6-EF43-9D3A-52EDF824F066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11</a:t>
            </a:fld>
            <a:endParaRPr lang="fr-FR" altLang="fr-FR" sz="1200"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0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fld id="{7AC36088-D1B9-794B-837D-275493C5B2AB}" type="slidenum">
              <a:rPr lang="fr-FR" altLang="fr-FR" sz="1200" smtClean="0">
                <a:cs typeface="+mn-cs"/>
              </a:rPr>
              <a:pPr eaLnBrk="1" hangingPunct="1">
                <a:defRPr/>
              </a:pPr>
              <a:t>12</a:t>
            </a:fld>
            <a:endParaRPr lang="fr-FR" altLang="fr-FR" sz="1200"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0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0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7275" y="1343025"/>
            <a:ext cx="6400800" cy="8858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 algn="ctr">
              <a:spcBef>
                <a:spcPct val="50000"/>
              </a:spcBef>
              <a:defRPr sz="2600" b="1">
                <a:solidFill>
                  <a:srgbClr val="000099"/>
                </a:solidFill>
                <a:latin typeface="Verdana" pitchFamily="34" charset="0"/>
                <a:cs typeface="Arial Unicode MS" pitchFamily="34" charset="-128"/>
              </a:defRPr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3642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9392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7988" y="82550"/>
            <a:ext cx="2100262" cy="6500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148388" cy="65008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26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12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38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124325" cy="553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3925" y="1047750"/>
            <a:ext cx="4124325" cy="553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070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05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4038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87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867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253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82550"/>
            <a:ext cx="778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7750"/>
            <a:ext cx="8401050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grpSp>
        <p:nvGrpSpPr>
          <p:cNvPr id="1028" name="Group 42"/>
          <p:cNvGrpSpPr>
            <a:grpSpLocks/>
          </p:cNvGrpSpPr>
          <p:nvPr userDrawn="1"/>
        </p:nvGrpSpPr>
        <p:grpSpPr bwMode="auto">
          <a:xfrm>
            <a:off x="8543925" y="6510338"/>
            <a:ext cx="596900" cy="366712"/>
            <a:chOff x="5616" y="4041"/>
            <a:chExt cx="407" cy="231"/>
          </a:xfrm>
        </p:grpSpPr>
        <p:grpSp>
          <p:nvGrpSpPr>
            <p:cNvPr id="1030" name="Group 43"/>
            <p:cNvGrpSpPr>
              <a:grpSpLocks/>
            </p:cNvGrpSpPr>
            <p:nvPr/>
          </p:nvGrpSpPr>
          <p:grpSpPr bwMode="auto">
            <a:xfrm>
              <a:off x="5616" y="4061"/>
              <a:ext cx="407" cy="192"/>
              <a:chOff x="144" y="1440"/>
              <a:chExt cx="5521" cy="1417"/>
            </a:xfrm>
          </p:grpSpPr>
          <p:sp>
            <p:nvSpPr>
              <p:cNvPr id="1032" name="Rectangle 44"/>
              <p:cNvSpPr>
                <a:spLocks noChangeArrowheads="1"/>
              </p:cNvSpPr>
              <p:nvPr/>
            </p:nvSpPr>
            <p:spPr bwMode="ltGray">
              <a:xfrm>
                <a:off x="144" y="1440"/>
                <a:ext cx="5506" cy="141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33" name="Freeform 45"/>
              <p:cNvSpPr>
                <a:spLocks/>
              </p:cNvSpPr>
              <p:nvPr/>
            </p:nvSpPr>
            <p:spPr bwMode="ltGray">
              <a:xfrm>
                <a:off x="144" y="1440"/>
                <a:ext cx="5507" cy="1417"/>
              </a:xfrm>
              <a:custGeom>
                <a:avLst/>
                <a:gdLst>
                  <a:gd name="T0" fmla="*/ 5506 w 5507"/>
                  <a:gd name="T1" fmla="*/ 0 h 1417"/>
                  <a:gd name="T2" fmla="*/ 0 w 5507"/>
                  <a:gd name="T3" fmla="*/ 0 h 1417"/>
                  <a:gd name="T4" fmla="*/ 0 w 5507"/>
                  <a:gd name="T5" fmla="*/ 1416 h 14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07" h="1417">
                    <a:moveTo>
                      <a:pt x="5506" y="0"/>
                    </a:moveTo>
                    <a:lnTo>
                      <a:pt x="0" y="0"/>
                    </a:lnTo>
                    <a:lnTo>
                      <a:pt x="0" y="141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" name="Freeform 46"/>
              <p:cNvSpPr>
                <a:spLocks/>
              </p:cNvSpPr>
              <p:nvPr/>
            </p:nvSpPr>
            <p:spPr bwMode="ltGray">
              <a:xfrm>
                <a:off x="158" y="1440"/>
                <a:ext cx="5507" cy="1417"/>
              </a:xfrm>
              <a:custGeom>
                <a:avLst/>
                <a:gdLst>
                  <a:gd name="T0" fmla="*/ 5506 w 5507"/>
                  <a:gd name="T1" fmla="*/ 0 h 1417"/>
                  <a:gd name="T2" fmla="*/ 5506 w 5507"/>
                  <a:gd name="T3" fmla="*/ 1416 h 1417"/>
                  <a:gd name="T4" fmla="*/ 0 w 5507"/>
                  <a:gd name="T5" fmla="*/ 1416 h 14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07" h="1417">
                    <a:moveTo>
                      <a:pt x="5506" y="0"/>
                    </a:moveTo>
                    <a:lnTo>
                      <a:pt x="5506" y="1416"/>
                    </a:lnTo>
                    <a:lnTo>
                      <a:pt x="0" y="141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31" name="Text Box 47"/>
            <p:cNvSpPr txBox="1">
              <a:spLocks noChangeArrowheads="1"/>
            </p:cNvSpPr>
            <p:nvPr/>
          </p:nvSpPr>
          <p:spPr bwMode="auto">
            <a:xfrm>
              <a:off x="5638" y="4041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9pPr>
            </a:lstStyle>
            <a:p>
              <a:pPr algn="ctr"/>
              <a:fld id="{54BCC4BE-3142-084A-92C2-9AB7B7850ED6}" type="slidenum">
                <a:rPr lang="en-GB" altLang="fr-FR" sz="1800" b="1">
                  <a:solidFill>
                    <a:schemeClr val="accent2"/>
                  </a:solidFill>
                  <a:latin typeface="Arial" charset="0"/>
                </a:rPr>
                <a:pPr algn="ctr"/>
                <a:t>‹N°›</a:t>
              </a:fld>
              <a:endParaRPr lang="en-GB" altLang="fr-FR" sz="1800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48"/>
          <p:cNvSpPr>
            <a:spLocks noChangeArrowheads="1"/>
          </p:cNvSpPr>
          <p:nvPr userDrawn="1"/>
        </p:nvSpPr>
        <p:spPr bwMode="auto">
          <a:xfrm>
            <a:off x="3175" y="1588"/>
            <a:ext cx="9137650" cy="6842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2pPr>
      <a:lvl3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3pPr>
      <a:lvl4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4pPr>
      <a:lvl5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5pPr>
      <a:lvl6pPr marL="4572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6pPr>
      <a:lvl7pPr marL="9144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7pPr>
      <a:lvl8pPr marL="13716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8pPr>
      <a:lvl9pPr marL="18288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79450" y="139842"/>
            <a:ext cx="775335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2600" b="1" dirty="0">
                <a:solidFill>
                  <a:srgbClr val="000099"/>
                </a:solidFill>
                <a:latin typeface="Verdana" charset="0"/>
              </a:rPr>
              <a:t>Analyse structurelle de la boule gyrostabilisée BGR300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E182B7-DF1A-4AF1-89F5-27ADC22AD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8" t="17273" r="34091" b="9798"/>
          <a:stretch/>
        </p:blipFill>
        <p:spPr>
          <a:xfrm>
            <a:off x="1610591" y="1354515"/>
            <a:ext cx="5112324" cy="50424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2. Description structurelle de l’Axe Boule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80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22238" y="5124450"/>
            <a:ext cx="8985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imposé dans ce diaporama (ce sont ici les blocs encadrés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en rouge)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4BBB0D-DF7E-441B-BB97-DC94F403C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2" t="40918" r="19820" b="25266"/>
          <a:stretch/>
        </p:blipFill>
        <p:spPr>
          <a:xfrm>
            <a:off x="9791" y="714375"/>
            <a:ext cx="9012005" cy="2386634"/>
          </a:xfrm>
          <a:prstGeom prst="rect">
            <a:avLst/>
          </a:prstGeom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4058202" y="1221789"/>
            <a:ext cx="2163694" cy="1521411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2. Description structurelle de l’Axe Boule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6575" y="4373563"/>
            <a:ext cx="780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2238" y="5124450"/>
            <a:ext cx="8985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imposé dans ce diaporama (ce sont ici les blocs encadrés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en rouge)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FAA436A-42D5-4066-AC60-57608B524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2" t="40918" r="19820" b="25266"/>
          <a:stretch/>
        </p:blipFill>
        <p:spPr>
          <a:xfrm>
            <a:off x="9791" y="714375"/>
            <a:ext cx="9012005" cy="23866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6F43C1-5736-4A94-8318-34F731352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428" y="1146986"/>
            <a:ext cx="2233268" cy="1521411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2. Description structurelle de l’Axe Boule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imposé dans ce diaporama (ici le bloc encadrés en rouge)</a:t>
            </a:r>
          </a:p>
        </p:txBody>
      </p:sp>
      <p:sp>
        <p:nvSpPr>
          <p:cNvPr id="14343" name="Rectangle 1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CA33C3-833B-4901-AC1D-0F05F8F80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2" t="36474" r="11413" b="30483"/>
          <a:stretch/>
        </p:blipFill>
        <p:spPr>
          <a:xfrm>
            <a:off x="292422" y="984940"/>
            <a:ext cx="8752184" cy="2156519"/>
          </a:xfrm>
          <a:prstGeom prst="rect">
            <a:avLst/>
          </a:prstGeom>
        </p:spPr>
      </p:pic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994052" y="2100170"/>
            <a:ext cx="1479343" cy="941204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2. Description structurelle de l’Axe Boule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imposé dans ce diaporama (ici le bloc encadrés en rouge)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3127C3-1A98-40A7-947F-DFD0C74E8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2" t="36474" r="11413" b="30483"/>
          <a:stretch/>
        </p:blipFill>
        <p:spPr>
          <a:xfrm>
            <a:off x="292422" y="984940"/>
            <a:ext cx="8752184" cy="2156519"/>
          </a:xfrm>
          <a:prstGeom prst="rect">
            <a:avLst/>
          </a:prstGeom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954156" y="1073220"/>
            <a:ext cx="1600201" cy="1053754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2. Description structurelle de l’Axe Boule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imposé dans ce diaporama (ici le bloc encadrés en rouge)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DA4255-ED88-480C-A502-D73DB3CF3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2" t="36474" r="11413" b="30483"/>
          <a:stretch/>
        </p:blipFill>
        <p:spPr>
          <a:xfrm>
            <a:off x="292422" y="984940"/>
            <a:ext cx="8752184" cy="2156519"/>
          </a:xfrm>
          <a:prstGeom prst="rect">
            <a:avLst/>
          </a:prstGeom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4224129" y="1789043"/>
            <a:ext cx="1500809" cy="117281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9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2. Description structurelle de l’Axe Boule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CI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L’explication de la CI doit être réalisée dans l’ordre 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imposé dans ce diaporama (ici le bloc encadrés en rouge)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95C39A-E382-4682-A62D-636B8E60F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2" t="36474" r="11413" b="30483"/>
          <a:stretch/>
        </p:blipFill>
        <p:spPr>
          <a:xfrm>
            <a:off x="292422" y="984940"/>
            <a:ext cx="8752184" cy="2156519"/>
          </a:xfrm>
          <a:prstGeom prst="rect">
            <a:avLst/>
          </a:prstGeom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744816" y="1543954"/>
            <a:ext cx="1463399" cy="81162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chemeClr val="hlink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chemeClr val="hlink"/>
                </a:solidFill>
                <a:latin typeface="Verdana" charset="0"/>
              </a:rPr>
              <a:t>2. Description structurelle de l’Axe Boule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rgbClr val="000099"/>
                </a:solidFill>
                <a:latin typeface="Verdana" charset="0"/>
              </a:rPr>
              <a:t>3. Validation expérimentale des performances de l’Axe Boule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altLang="fr-FR" sz="2400" b="1" dirty="0">
              <a:solidFill>
                <a:schemeClr val="hlink"/>
              </a:solidFill>
              <a:latin typeface="Verdana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590550" y="1585913"/>
            <a:ext cx="8312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Expliquer le protocole expérimental réalisé 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(Par ailleurs une répétition de 3 essais est minimale)</a:t>
            </a:r>
          </a:p>
          <a:p>
            <a:pPr eaLnBrk="1" hangingPunct="1">
              <a:defRPr/>
            </a:pPr>
            <a:endParaRPr lang="fr-FR" altLang="fr-FR" i="1">
              <a:solidFill>
                <a:srgbClr val="FF0000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1255713" y="2876550"/>
            <a:ext cx="7258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capture d’écran de la courbe obtenue par expérience. Sur cette courbe doit apparaître le temps de réponse à 5%, l’erreur statique et le lieu du premier dépassement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>
                <a:latin typeface="Verdana" charset="0"/>
                <a:cs typeface="+mn-cs"/>
              </a:rPr>
              <a:t>Essai n°1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55713" y="2876550"/>
            <a:ext cx="7258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capture d’écran de la courbe obtenue par expérience. Sur cette courbe doit apparaître le temps de réponse à 5%, l’erreur statique et le lieu du premier dépassement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>
                <a:latin typeface="Verdana" charset="0"/>
                <a:cs typeface="+mn-cs"/>
              </a:rPr>
              <a:t>Essai n°2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rgbClr val="000099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rgbClr val="000099"/>
                </a:solidFill>
                <a:latin typeface="Verdana" charset="0"/>
              </a:rPr>
              <a:t>2. Description structurelle de l’Axe Boule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rgbClr val="000099"/>
                </a:solidFill>
                <a:latin typeface="Verdana" charset="0"/>
              </a:rPr>
              <a:t>3. Validation expérimentale des performances de l’Axe Boule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altLang="fr-FR" sz="2400" b="1" dirty="0">
              <a:solidFill>
                <a:srgbClr val="000099"/>
              </a:solidFill>
              <a:latin typeface="Verdana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41325" y="4113213"/>
            <a:ext cx="8388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dirty="0">
                <a:solidFill>
                  <a:srgbClr val="FF0000"/>
                </a:solidFill>
                <a:latin typeface="Verdana" charset="0"/>
                <a:cs typeface="+mn-cs"/>
              </a:rPr>
              <a:t>Note : Les commentaires en rouge dans tout le diaporama sont les consignes à respecter et</a:t>
            </a:r>
          </a:p>
          <a:p>
            <a:pPr eaLnBrk="1" hangingPunct="1">
              <a:defRPr/>
            </a:pPr>
            <a:r>
              <a:rPr lang="fr-FR" altLang="fr-FR" i="1" dirty="0">
                <a:solidFill>
                  <a:srgbClr val="FF0000"/>
                </a:solidFill>
                <a:latin typeface="Verdana" charset="0"/>
                <a:cs typeface="+mn-cs"/>
              </a:rPr>
              <a:t>doivent être évidemment supprimés par la suite pour la restitution orale du travail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55713" y="2876550"/>
            <a:ext cx="7258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capture d’écran de la courbe obtenue par expérience. Sur cette courbe doit apparaître le temps de réponse à 5%, l’erreur statique et le lieu du premier dépassement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>
                <a:latin typeface="Verdana" charset="0"/>
                <a:cs typeface="+mn-cs"/>
              </a:rPr>
              <a:t>Essai n°3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535488" y="1390650"/>
            <a:ext cx="0" cy="5254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036638" y="966788"/>
            <a:ext cx="270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>
                <a:latin typeface="Verdana" charset="0"/>
                <a:cs typeface="+mn-cs"/>
              </a:rPr>
              <a:t>Expérience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85750" y="2052638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>
                <a:latin typeface="Verdana" charset="0"/>
                <a:cs typeface="+mn-cs"/>
              </a:rPr>
              <a:t>Temps de réponse à 5% :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85750" y="4181475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>
                <a:latin typeface="Verdana" charset="0"/>
                <a:cs typeface="+mn-cs"/>
              </a:rPr>
              <a:t>Erreur statique :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1189038" y="2538413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1093788" y="461327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sp>
        <p:nvSpPr>
          <p:cNvPr id="26633" name="Rectangle 14"/>
          <p:cNvSpPr>
            <a:spLocks noChangeArrowheads="1"/>
          </p:cNvSpPr>
          <p:nvPr/>
        </p:nvSpPr>
        <p:spPr bwMode="auto">
          <a:xfrm>
            <a:off x="4741863" y="2052638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>
                <a:latin typeface="Verdana" charset="0"/>
                <a:cs typeface="+mn-cs"/>
              </a:rPr>
              <a:t>Temps de réponse à 5% :</a:t>
            </a:r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4741863" y="4181475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>
                <a:latin typeface="Verdana" charset="0"/>
                <a:cs typeface="+mn-cs"/>
              </a:rPr>
              <a:t>Erreur statique :</a:t>
            </a:r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5645150" y="2538413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5549900" y="461327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sp>
        <p:nvSpPr>
          <p:cNvPr id="26637" name="Rectangle 20"/>
          <p:cNvSpPr>
            <a:spLocks noChangeArrowheads="1"/>
          </p:cNvSpPr>
          <p:nvPr/>
        </p:nvSpPr>
        <p:spPr bwMode="auto">
          <a:xfrm>
            <a:off x="5091113" y="966788"/>
            <a:ext cx="372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b="1">
                <a:latin typeface="Verdana" charset="0"/>
                <a:cs typeface="+mn-cs"/>
              </a:rPr>
              <a:t>Cahier des charges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7842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>
                <a:latin typeface="Verdana" charset="0"/>
                <a:cs typeface="+mn-cs"/>
              </a:rPr>
              <a:t>Ecart en % entre performances obtenues et performances attendues + conclusion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271463" y="2686050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>
                <a:latin typeface="Verdana" charset="0"/>
                <a:cs typeface="+mn-cs"/>
              </a:rPr>
              <a:t>Temps de réponse à 5% :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285750" y="4868863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>
                <a:latin typeface="Verdana" charset="0"/>
                <a:cs typeface="+mn-cs"/>
              </a:rPr>
              <a:t>Erreur statique :</a:t>
            </a: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4764088" y="2530475"/>
            <a:ext cx="3082925" cy="9398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sp>
        <p:nvSpPr>
          <p:cNvPr id="27655" name="Rectangle 18"/>
          <p:cNvSpPr>
            <a:spLocks noChangeArrowheads="1"/>
          </p:cNvSpPr>
          <p:nvPr/>
        </p:nvSpPr>
        <p:spPr bwMode="auto">
          <a:xfrm>
            <a:off x="3549650" y="4686300"/>
            <a:ext cx="3082925" cy="9398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3. Vérification du critère de précision et de rapidité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7842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>
                <a:latin typeface="Verdana" charset="0"/>
                <a:cs typeface="+mn-cs"/>
              </a:rPr>
              <a:t>Ecart en % entre performances obtenues et performances attendues + conclusion</a:t>
            </a:r>
          </a:p>
        </p:txBody>
      </p:sp>
      <p:sp>
        <p:nvSpPr>
          <p:cNvPr id="28676" name="Rectangle 15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pic>
        <p:nvPicPr>
          <p:cNvPr id="2867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974850"/>
            <a:ext cx="8950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60400" y="1892300"/>
            <a:ext cx="775335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3000" b="1">
                <a:solidFill>
                  <a:srgbClr val="000099"/>
                </a:solidFill>
                <a:latin typeface="Verdana" charset="0"/>
              </a:rPr>
              <a:t>FIN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fr-FR" altLang="fr-FR" sz="3000" b="1">
              <a:solidFill>
                <a:srgbClr val="000099"/>
              </a:solidFill>
              <a:latin typeface="Verdan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1. Présentation générale du système</a:t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6147" name="Rectangle 24"/>
          <p:cNvSpPr>
            <a:spLocks noChangeArrowheads="1"/>
          </p:cNvSpPr>
          <p:nvPr/>
        </p:nvSpPr>
        <p:spPr bwMode="auto">
          <a:xfrm>
            <a:off x="5101936" y="3128096"/>
            <a:ext cx="336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sp>
        <p:nvSpPr>
          <p:cNvPr id="6148" name="Rectangle 26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3804F6-DA02-43B5-A86C-101BC2B1A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27" t="19091" r="22273" b="11010"/>
          <a:stretch/>
        </p:blipFill>
        <p:spPr>
          <a:xfrm>
            <a:off x="2831522" y="544006"/>
            <a:ext cx="3480955" cy="2606949"/>
          </a:xfrm>
          <a:prstGeom prst="rect">
            <a:avLst/>
          </a:prstGeom>
        </p:spPr>
      </p:pic>
      <p:pic>
        <p:nvPicPr>
          <p:cNvPr id="1026" name="Image 1">
            <a:extLst>
              <a:ext uri="{FF2B5EF4-FFF2-40B4-BE49-F238E27FC236}">
                <a16:creationId xmlns:a16="http://schemas.microsoft.com/office/drawing/2014/main" id="{F2A3866A-0CC0-4303-A5FE-2CC72877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0" t="18141" r="10945" b="11063"/>
          <a:stretch>
            <a:fillRect/>
          </a:stretch>
        </p:blipFill>
        <p:spPr bwMode="auto">
          <a:xfrm>
            <a:off x="565870" y="3198609"/>
            <a:ext cx="2977429" cy="345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>
            <a:extLst>
              <a:ext uri="{FF2B5EF4-FFF2-40B4-BE49-F238E27FC236}">
                <a16:creationId xmlns:a16="http://schemas.microsoft.com/office/drawing/2014/main" id="{BF30DE90-7B97-4A95-8DD4-6C7E8A006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20796" r="55846" b="8850"/>
          <a:stretch>
            <a:fillRect/>
          </a:stretch>
        </p:blipFill>
        <p:spPr bwMode="auto">
          <a:xfrm>
            <a:off x="5452775" y="3233058"/>
            <a:ext cx="2977428" cy="341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1. Présentation générale du système</a:t>
            </a:r>
            <a:br>
              <a:rPr lang="fr-FR" altLang="fr-FR"/>
            </a:br>
            <a:endParaRPr lang="fr-FR" altLang="fr-FR"/>
          </a:p>
        </p:txBody>
      </p:sp>
      <p:pic>
        <p:nvPicPr>
          <p:cNvPr id="6148" name="Image 1">
            <a:extLst>
              <a:ext uri="{FF2B5EF4-FFF2-40B4-BE49-F238E27FC236}">
                <a16:creationId xmlns:a16="http://schemas.microsoft.com/office/drawing/2014/main" id="{EBCD3300-9686-4BC9-B42F-4AD51824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16371" r="8333" b="10399"/>
          <a:stretch>
            <a:fillRect/>
          </a:stretch>
        </p:blipFill>
        <p:spPr bwMode="auto">
          <a:xfrm>
            <a:off x="20782" y="983097"/>
            <a:ext cx="9115182" cy="449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1. Présentation générale du système</a:t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2697163" y="3902075"/>
            <a:ext cx="1549400" cy="22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Arial Unicode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2188" y="3902075"/>
            <a:ext cx="506412" cy="22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Arial Unicode MS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B65C14-EDD2-462E-82B9-C42FB7B9F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32" t="19293" r="10227" b="14445"/>
          <a:stretch/>
        </p:blipFill>
        <p:spPr>
          <a:xfrm>
            <a:off x="342895" y="1350818"/>
            <a:ext cx="8376659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chemeClr val="hlink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rgbClr val="000099"/>
                </a:solidFill>
                <a:latin typeface="Verdana" charset="0"/>
              </a:rPr>
              <a:t>2. Description structurelle de l’Axe Boule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chemeClr val="hlink"/>
                </a:solidFill>
                <a:latin typeface="Verdana" charset="0"/>
              </a:rPr>
              <a:t>3. Validation expérimentale des performances de l’Axe Boule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2. Description structurelle de l’Axe Boule</a:t>
            </a:r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 dirty="0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 dirty="0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 dirty="0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BA0184-F523-48A6-BD58-B5BD85926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2" t="40918" r="19820" b="25266"/>
          <a:stretch/>
        </p:blipFill>
        <p:spPr>
          <a:xfrm>
            <a:off x="9791" y="714375"/>
            <a:ext cx="9012005" cy="2386634"/>
          </a:xfrm>
          <a:prstGeom prst="rect">
            <a:avLst/>
          </a:prstGeom>
        </p:spPr>
      </p:pic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7871791" y="714375"/>
            <a:ext cx="1202635" cy="25556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2. Description structurelle de l’Axe Boule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1 diapo pour chaque composant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imposé dans ce diaporama (c’est le bloc encadré en 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rouge sur chaque diapo qui doit être décrit)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32A817-21E8-4697-A7F6-E8331AB53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2" t="40918" r="19820" b="25266"/>
          <a:stretch/>
        </p:blipFill>
        <p:spPr>
          <a:xfrm>
            <a:off x="9791" y="714375"/>
            <a:ext cx="9012005" cy="2386634"/>
          </a:xfrm>
          <a:prstGeom prst="rect">
            <a:avLst/>
          </a:prstGeom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97565" y="1171093"/>
            <a:ext cx="2209800" cy="167149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2. Description structurelle de l’Axe Boule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6575" y="4113213"/>
            <a:ext cx="780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Ajouter une photo de chaque composant de la CE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22238" y="5124450"/>
            <a:ext cx="8985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L’explication de la CE doit être réalisée dans l’ordre 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imposé dans ce diaporama (ce sont ici les blocs encadrés</a:t>
            </a:r>
          </a:p>
          <a:p>
            <a:pPr eaLnBrk="1" hangingPunct="1">
              <a:defRPr/>
            </a:pPr>
            <a:r>
              <a:rPr lang="fr-FR" altLang="fr-FR" i="1">
                <a:solidFill>
                  <a:srgbClr val="FF0000"/>
                </a:solidFill>
                <a:latin typeface="Verdana" charset="0"/>
                <a:cs typeface="+mn-cs"/>
              </a:rPr>
              <a:t>en rouge)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D2F279-21B1-4085-BF20-91643612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2" t="40918" r="19820" b="25266"/>
          <a:stretch/>
        </p:blipFill>
        <p:spPr>
          <a:xfrm>
            <a:off x="9791" y="714375"/>
            <a:ext cx="9012005" cy="2386634"/>
          </a:xfrm>
          <a:prstGeom prst="rect">
            <a:avLst/>
          </a:prstGeom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216426" y="1122673"/>
            <a:ext cx="2106268" cy="157003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sa">
  <a:themeElements>
    <a:clrScheme name="ins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sa">
      <a:majorFont>
        <a:latin typeface="Verdana"/>
        <a:ea typeface=""/>
        <a:cs typeface=""/>
      </a:majorFont>
      <a:minorFont>
        <a:latin typeface="Arial Unicode MS"/>
        <a:ea typeface="Arial Unicode MS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751</Words>
  <Application>Microsoft Office PowerPoint</Application>
  <PresentationFormat>Affichage à l'écran (4:3)</PresentationFormat>
  <Paragraphs>104</Paragraphs>
  <Slides>24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Arial Unicode MS</vt:lpstr>
      <vt:lpstr>Times New Roman</vt:lpstr>
      <vt:lpstr>Verdana</vt:lpstr>
      <vt:lpstr>insa</vt:lpstr>
      <vt:lpstr>Présentation PowerPoint</vt:lpstr>
      <vt:lpstr>Présentation PowerPoint</vt:lpstr>
      <vt:lpstr>1. Présentation générale du système </vt:lpstr>
      <vt:lpstr>1. Présentation générale du système </vt:lpstr>
      <vt:lpstr>1. Présentation générale du système </vt:lpstr>
      <vt:lpstr>Présentation PowerPoint</vt:lpstr>
      <vt:lpstr>2. Description structurelle de l’Axe Boule</vt:lpstr>
      <vt:lpstr>2. Description structurelle de l’Axe Boule</vt:lpstr>
      <vt:lpstr>2. Description structurelle de l’Axe Boule</vt:lpstr>
      <vt:lpstr>2. Description structurelle de l’Axe Boule</vt:lpstr>
      <vt:lpstr>2. Description structurelle de l’Axe Boule</vt:lpstr>
      <vt:lpstr>2. Description structurelle de l’Axe Boule</vt:lpstr>
      <vt:lpstr>2. Description structurelle de l’Axe Boule</vt:lpstr>
      <vt:lpstr>2. Description structurelle de l’Axe Boule</vt:lpstr>
      <vt:lpstr>2. Description structurelle de l’Axe Boule</vt:lpstr>
      <vt:lpstr>Présentation PowerPoint</vt:lpstr>
      <vt:lpstr>3. Vérification du critère de précision et de rapidité</vt:lpstr>
      <vt:lpstr>3. Vérification du critère de précision et de rapidité</vt:lpstr>
      <vt:lpstr>3. Vérification du critère de précision et de rapidité</vt:lpstr>
      <vt:lpstr>3. Vérification du critère de précision et de rapidité</vt:lpstr>
      <vt:lpstr>3. Vérification du critère de précision et de rapidité</vt:lpstr>
      <vt:lpstr>3. Vérification du critère de précision et de rapidité</vt:lpstr>
      <vt:lpstr>3. Vérification du critère de précision et de rapidité</vt:lpstr>
      <vt:lpstr>Présentation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Daidie</dc:creator>
  <cp:lastModifiedBy>Maxime Najda</cp:lastModifiedBy>
  <cp:revision>396</cp:revision>
  <dcterms:created xsi:type="dcterms:W3CDTF">2006-02-21T08:40:26Z</dcterms:created>
  <dcterms:modified xsi:type="dcterms:W3CDTF">2021-09-12T11:10:19Z</dcterms:modified>
</cp:coreProperties>
</file>